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58789" y="1226126"/>
            <a:ext cx="2280680" cy="39914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53300" y="2476500"/>
            <a:ext cx="633983" cy="0"/>
          </a:xfrm>
          <a:custGeom>
            <a:avLst/>
            <a:gdLst/>
            <a:ahLst/>
            <a:cxnLst/>
            <a:rect l="l" t="t" r="r" b="b"/>
            <a:pathLst>
              <a:path w="633983">
                <a:moveTo>
                  <a:pt x="0" y="0"/>
                </a:moveTo>
                <a:lnTo>
                  <a:pt x="633983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53300" y="2453639"/>
            <a:ext cx="633983" cy="45720"/>
          </a:xfrm>
          <a:custGeom>
            <a:avLst/>
            <a:gdLst/>
            <a:ahLst/>
            <a:cxnLst/>
            <a:rect l="l" t="t" r="r" b="b"/>
            <a:pathLst>
              <a:path w="633983" h="45720">
                <a:moveTo>
                  <a:pt x="0" y="45720"/>
                </a:moveTo>
                <a:lnTo>
                  <a:pt x="633983" y="45720"/>
                </a:lnTo>
                <a:lnTo>
                  <a:pt x="633983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22692" y="1505711"/>
            <a:ext cx="635507" cy="350520"/>
          </a:xfrm>
          <a:custGeom>
            <a:avLst/>
            <a:gdLst/>
            <a:ahLst/>
            <a:cxnLst/>
            <a:rect l="l" t="t" r="r" b="b"/>
            <a:pathLst>
              <a:path w="635507" h="350520">
                <a:moveTo>
                  <a:pt x="0" y="350520"/>
                </a:moveTo>
                <a:lnTo>
                  <a:pt x="635507" y="350520"/>
                </a:lnTo>
                <a:lnTo>
                  <a:pt x="635507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822692" y="1505711"/>
            <a:ext cx="635507" cy="350520"/>
          </a:xfrm>
          <a:custGeom>
            <a:avLst/>
            <a:gdLst/>
            <a:ahLst/>
            <a:cxnLst/>
            <a:rect l="l" t="t" r="r" b="b"/>
            <a:pathLst>
              <a:path w="635507" h="350520">
                <a:moveTo>
                  <a:pt x="0" y="350520"/>
                </a:moveTo>
                <a:lnTo>
                  <a:pt x="635507" y="350520"/>
                </a:lnTo>
                <a:lnTo>
                  <a:pt x="635507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200" y="661416"/>
            <a:ext cx="8554212" cy="5917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81812" y="1222247"/>
            <a:ext cx="3151632" cy="251460"/>
          </a:xfrm>
          <a:custGeom>
            <a:avLst/>
            <a:gdLst/>
            <a:ahLst/>
            <a:cxnLst/>
            <a:rect l="l" t="t" r="r" b="b"/>
            <a:pathLst>
              <a:path w="3151632" h="251460">
                <a:moveTo>
                  <a:pt x="0" y="251460"/>
                </a:moveTo>
                <a:lnTo>
                  <a:pt x="3151632" y="251460"/>
                </a:lnTo>
                <a:lnTo>
                  <a:pt x="3151632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81812" y="1222247"/>
            <a:ext cx="3151632" cy="251460"/>
          </a:xfrm>
          <a:custGeom>
            <a:avLst/>
            <a:gdLst/>
            <a:ahLst/>
            <a:cxnLst/>
            <a:rect l="l" t="t" r="r" b="b"/>
            <a:pathLst>
              <a:path w="3151632" h="251460">
                <a:moveTo>
                  <a:pt x="0" y="251460"/>
                </a:moveTo>
                <a:lnTo>
                  <a:pt x="3151632" y="251460"/>
                </a:lnTo>
                <a:lnTo>
                  <a:pt x="3151632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214116" y="1726692"/>
            <a:ext cx="89916" cy="4465320"/>
          </a:xfrm>
          <a:custGeom>
            <a:avLst/>
            <a:gdLst/>
            <a:ahLst/>
            <a:cxnLst/>
            <a:rect l="l" t="t" r="r" b="b"/>
            <a:pathLst>
              <a:path w="89916" h="4465320">
                <a:moveTo>
                  <a:pt x="0" y="4465320"/>
                </a:moveTo>
                <a:lnTo>
                  <a:pt x="89916" y="4465320"/>
                </a:lnTo>
                <a:lnTo>
                  <a:pt x="89916" y="0"/>
                </a:lnTo>
                <a:lnTo>
                  <a:pt x="0" y="0"/>
                </a:lnTo>
                <a:lnTo>
                  <a:pt x="0" y="4465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214116" y="1680972"/>
            <a:ext cx="89916" cy="4511040"/>
          </a:xfrm>
          <a:custGeom>
            <a:avLst/>
            <a:gdLst/>
            <a:ahLst/>
            <a:cxnLst/>
            <a:rect l="l" t="t" r="r" b="b"/>
            <a:pathLst>
              <a:path w="89916" h="4511040">
                <a:moveTo>
                  <a:pt x="0" y="4511040"/>
                </a:moveTo>
                <a:lnTo>
                  <a:pt x="89916" y="4511040"/>
                </a:lnTo>
                <a:lnTo>
                  <a:pt x="89916" y="0"/>
                </a:lnTo>
                <a:lnTo>
                  <a:pt x="0" y="0"/>
                </a:lnTo>
                <a:lnTo>
                  <a:pt x="0" y="451104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823203" y="1726692"/>
            <a:ext cx="89915" cy="4465320"/>
          </a:xfrm>
          <a:custGeom>
            <a:avLst/>
            <a:gdLst/>
            <a:ahLst/>
            <a:cxnLst/>
            <a:rect l="l" t="t" r="r" b="b"/>
            <a:pathLst>
              <a:path w="89915" h="4465320">
                <a:moveTo>
                  <a:pt x="0" y="4465320"/>
                </a:moveTo>
                <a:lnTo>
                  <a:pt x="89915" y="4465320"/>
                </a:lnTo>
                <a:lnTo>
                  <a:pt x="89915" y="0"/>
                </a:lnTo>
                <a:lnTo>
                  <a:pt x="0" y="0"/>
                </a:lnTo>
                <a:lnTo>
                  <a:pt x="0" y="4465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823203" y="1680972"/>
            <a:ext cx="89915" cy="4511040"/>
          </a:xfrm>
          <a:custGeom>
            <a:avLst/>
            <a:gdLst/>
            <a:ahLst/>
            <a:cxnLst/>
            <a:rect l="l" t="t" r="r" b="b"/>
            <a:pathLst>
              <a:path w="89915" h="4511040">
                <a:moveTo>
                  <a:pt x="0" y="4511040"/>
                </a:moveTo>
                <a:lnTo>
                  <a:pt x="89915" y="4511040"/>
                </a:lnTo>
                <a:lnTo>
                  <a:pt x="89915" y="0"/>
                </a:lnTo>
                <a:lnTo>
                  <a:pt x="0" y="0"/>
                </a:lnTo>
                <a:lnTo>
                  <a:pt x="0" y="451104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522220" y="1638300"/>
            <a:ext cx="4511039" cy="88391"/>
          </a:xfrm>
          <a:custGeom>
            <a:avLst/>
            <a:gdLst/>
            <a:ahLst/>
            <a:cxnLst/>
            <a:rect l="l" t="t" r="r" b="b"/>
            <a:pathLst>
              <a:path w="4511039" h="88391">
                <a:moveTo>
                  <a:pt x="0" y="88391"/>
                </a:moveTo>
                <a:lnTo>
                  <a:pt x="4511039" y="88391"/>
                </a:lnTo>
                <a:lnTo>
                  <a:pt x="4511039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522220" y="1638300"/>
            <a:ext cx="4511039" cy="88391"/>
          </a:xfrm>
          <a:custGeom>
            <a:avLst/>
            <a:gdLst/>
            <a:ahLst/>
            <a:cxnLst/>
            <a:rect l="l" t="t" r="r" b="b"/>
            <a:pathLst>
              <a:path w="4511039" h="88391">
                <a:moveTo>
                  <a:pt x="0" y="88391"/>
                </a:moveTo>
                <a:lnTo>
                  <a:pt x="4511039" y="88391"/>
                </a:lnTo>
                <a:lnTo>
                  <a:pt x="4511039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304032" y="6108191"/>
            <a:ext cx="1520952" cy="126492"/>
          </a:xfrm>
          <a:custGeom>
            <a:avLst/>
            <a:gdLst/>
            <a:ahLst/>
            <a:cxnLst/>
            <a:rect l="l" t="t" r="r" b="b"/>
            <a:pathLst>
              <a:path w="1520952" h="126492">
                <a:moveTo>
                  <a:pt x="0" y="126492"/>
                </a:moveTo>
                <a:lnTo>
                  <a:pt x="1520952" y="126492"/>
                </a:lnTo>
                <a:lnTo>
                  <a:pt x="1520952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304032" y="6108191"/>
            <a:ext cx="1632204" cy="126492"/>
          </a:xfrm>
          <a:custGeom>
            <a:avLst/>
            <a:gdLst/>
            <a:ahLst/>
            <a:cxnLst/>
            <a:rect l="l" t="t" r="r" b="b"/>
            <a:pathLst>
              <a:path w="1632204" h="126491">
                <a:moveTo>
                  <a:pt x="0" y="126492"/>
                </a:moveTo>
                <a:lnTo>
                  <a:pt x="1632204" y="126492"/>
                </a:lnTo>
                <a:lnTo>
                  <a:pt x="1632204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824984" y="6053328"/>
            <a:ext cx="998219" cy="278892"/>
          </a:xfrm>
          <a:custGeom>
            <a:avLst/>
            <a:gdLst/>
            <a:ahLst/>
            <a:cxnLst/>
            <a:rect l="l" t="t" r="r" b="b"/>
            <a:pathLst>
              <a:path w="998219" h="278891">
                <a:moveTo>
                  <a:pt x="0" y="278892"/>
                </a:moveTo>
                <a:lnTo>
                  <a:pt x="998219" y="278892"/>
                </a:lnTo>
                <a:lnTo>
                  <a:pt x="998219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824984" y="6053328"/>
            <a:ext cx="998219" cy="278892"/>
          </a:xfrm>
          <a:custGeom>
            <a:avLst/>
            <a:gdLst/>
            <a:ahLst/>
            <a:cxnLst/>
            <a:rect l="l" t="t" r="r" b="b"/>
            <a:pathLst>
              <a:path w="998219" h="278891">
                <a:moveTo>
                  <a:pt x="0" y="278892"/>
                </a:moveTo>
                <a:lnTo>
                  <a:pt x="998219" y="278892"/>
                </a:lnTo>
                <a:lnTo>
                  <a:pt x="998219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641335" y="6300215"/>
            <a:ext cx="998220" cy="278892"/>
          </a:xfrm>
          <a:custGeom>
            <a:avLst/>
            <a:gdLst/>
            <a:ahLst/>
            <a:cxnLst/>
            <a:rect l="l" t="t" r="r" b="b"/>
            <a:pathLst>
              <a:path w="998220" h="278892">
                <a:moveTo>
                  <a:pt x="0" y="278892"/>
                </a:moveTo>
                <a:lnTo>
                  <a:pt x="998220" y="278892"/>
                </a:lnTo>
                <a:lnTo>
                  <a:pt x="998220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641335" y="6300215"/>
            <a:ext cx="998220" cy="278892"/>
          </a:xfrm>
          <a:custGeom>
            <a:avLst/>
            <a:gdLst/>
            <a:ahLst/>
            <a:cxnLst/>
            <a:rect l="l" t="t" r="r" b="b"/>
            <a:pathLst>
              <a:path w="998220" h="278892">
                <a:moveTo>
                  <a:pt x="0" y="278892"/>
                </a:moveTo>
                <a:lnTo>
                  <a:pt x="998220" y="278892"/>
                </a:lnTo>
                <a:lnTo>
                  <a:pt x="998220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855720" y="94488"/>
            <a:ext cx="1844039" cy="565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400543" y="112776"/>
            <a:ext cx="1589531" cy="262127"/>
          </a:xfrm>
          <a:custGeom>
            <a:avLst/>
            <a:gdLst/>
            <a:ahLst/>
            <a:cxnLst/>
            <a:rect l="l" t="t" r="r" b="b"/>
            <a:pathLst>
              <a:path w="1589531" h="262127">
                <a:moveTo>
                  <a:pt x="0" y="262127"/>
                </a:moveTo>
                <a:lnTo>
                  <a:pt x="1589531" y="262127"/>
                </a:lnTo>
                <a:lnTo>
                  <a:pt x="1589531" y="0"/>
                </a:lnTo>
                <a:lnTo>
                  <a:pt x="0" y="0"/>
                </a:lnTo>
                <a:lnTo>
                  <a:pt x="0" y="26212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0935" y="198373"/>
            <a:ext cx="6882129" cy="3753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028" y="1314069"/>
            <a:ext cx="8831943" cy="35592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039" y="6537045"/>
            <a:ext cx="178817" cy="148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t.com/" TargetMode="External"/><Relationship Id="rId4" Type="http://schemas.openxmlformats.org/officeDocument/2006/relationships/hyperlink" Target="http://euanmearns.com/what-is-the-real-cost-of-shale-ga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6833" y="6238951"/>
            <a:ext cx="230822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Н</a:t>
            </a:r>
            <a:r>
              <a:rPr sz="1800" spc="-1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ви </a:t>
            </a:r>
            <a:r>
              <a:rPr sz="1800" spc="20" dirty="0">
                <a:latin typeface="Arial"/>
                <a:cs typeface="Arial"/>
              </a:rPr>
              <a:t>С</a:t>
            </a:r>
            <a:r>
              <a:rPr sz="1800" dirty="0">
                <a:latin typeface="Arial"/>
                <a:cs typeface="Arial"/>
              </a:rPr>
              <a:t>ад,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3.</a:t>
            </a:r>
            <a:r>
              <a:rPr sz="1800" spc="-1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108" y="4399533"/>
            <a:ext cx="606806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0">
              <a:lnSpc>
                <a:spcPct val="100000"/>
              </a:lnSpc>
            </a:pP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ДИЈА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ЧАЈА: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СР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ИЈА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АЈ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ОВИЋ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АН,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ир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 ЈП С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биј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3"/>
            <a:ext cx="9144000" cy="3803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1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6980">
              <a:lnSpc>
                <a:spcPts val="2380"/>
              </a:lnSpc>
            </a:pPr>
            <a:r>
              <a:rPr sz="2000" dirty="0">
                <a:solidFill>
                  <a:srgbClr val="0033CC"/>
                </a:solidFill>
              </a:rPr>
              <a:t>Нови</a:t>
            </a:r>
            <a:r>
              <a:rPr sz="2000" spc="-2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За</a:t>
            </a:r>
            <a:r>
              <a:rPr sz="2000" spc="-15" dirty="0">
                <a:solidFill>
                  <a:srgbClr val="0033CC"/>
                </a:solidFill>
              </a:rPr>
              <a:t>к</a:t>
            </a:r>
            <a:r>
              <a:rPr sz="2000" dirty="0">
                <a:solidFill>
                  <a:srgbClr val="0033CC"/>
                </a:solidFill>
              </a:rPr>
              <a:t>он</a:t>
            </a:r>
            <a:r>
              <a:rPr sz="2000" spc="-3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о</a:t>
            </a:r>
            <a:r>
              <a:rPr sz="2000" spc="-1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Јавним</a:t>
            </a:r>
            <a:r>
              <a:rPr sz="2000" spc="-4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пре</a:t>
            </a:r>
            <a:r>
              <a:rPr sz="2000" spc="15" dirty="0">
                <a:solidFill>
                  <a:srgbClr val="0033CC"/>
                </a:solidFill>
              </a:rPr>
              <a:t>д</a:t>
            </a:r>
            <a:r>
              <a:rPr sz="2000" spc="-65" dirty="0">
                <a:solidFill>
                  <a:srgbClr val="0033CC"/>
                </a:solidFill>
              </a:rPr>
              <a:t>у</a:t>
            </a:r>
            <a:r>
              <a:rPr sz="2000" spc="-30" dirty="0">
                <a:solidFill>
                  <a:srgbClr val="0033CC"/>
                </a:solidFill>
              </a:rPr>
              <a:t>з</a:t>
            </a:r>
            <a:r>
              <a:rPr sz="2000" dirty="0">
                <a:solidFill>
                  <a:srgbClr val="0033CC"/>
                </a:solidFill>
              </a:rPr>
              <a:t>ећи</a:t>
            </a:r>
            <a:r>
              <a:rPr sz="2000" spc="-20" dirty="0">
                <a:solidFill>
                  <a:srgbClr val="0033CC"/>
                </a:solidFill>
              </a:rPr>
              <a:t>м</a:t>
            </a:r>
            <a:r>
              <a:rPr sz="2000" dirty="0">
                <a:solidFill>
                  <a:srgbClr val="0033CC"/>
                </a:solidFill>
              </a:rPr>
              <a:t>а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68580" y="547166"/>
            <a:ext cx="8951976" cy="152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13" y="582930"/>
            <a:ext cx="8857615" cy="46228"/>
          </a:xfrm>
          <a:custGeom>
            <a:avLst/>
            <a:gdLst/>
            <a:ahLst/>
            <a:cxnLst/>
            <a:rect l="l" t="t" r="r" b="b"/>
            <a:pathLst>
              <a:path w="8857615" h="46228">
                <a:moveTo>
                  <a:pt x="0" y="46228"/>
                </a:moveTo>
                <a:lnTo>
                  <a:pt x="8857615" y="0"/>
                </a:lnTo>
              </a:path>
            </a:pathLst>
          </a:custGeom>
          <a:ln w="25908">
            <a:solidFill>
              <a:srgbClr val="0066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9687" y="682878"/>
            <a:ext cx="8626475" cy="537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3195">
              <a:lnSpc>
                <a:spcPct val="100000"/>
              </a:lnSpc>
            </a:pP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Нови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Закон</a:t>
            </a:r>
            <a:r>
              <a:rPr sz="16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Јав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ећи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оси</a:t>
            </a:r>
            <a:r>
              <a:rPr sz="16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728</a:t>
            </a:r>
            <a:r>
              <a:rPr sz="16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јав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их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ећа</a:t>
            </a:r>
            <a:r>
              <a:rPr sz="16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(37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еп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8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ч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х</a:t>
            </a:r>
            <a:r>
              <a:rPr sz="1600" spc="6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691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покраји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ск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х</a:t>
            </a:r>
            <a:r>
              <a:rPr sz="1600" spc="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ал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љеви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ог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Закона: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ф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есио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ализа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ија</a:t>
            </a:r>
            <a:r>
              <a:rPr sz="1600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пос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ању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600" spc="-6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орност</a:t>
            </a:r>
            <a:r>
              <a:rPr sz="16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600" spc="-6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600" spc="-10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ођење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бољег</a:t>
            </a:r>
            <a:r>
              <a:rPr sz="16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сис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онтр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ле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600" spc="-10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ођење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с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ис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сан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орно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пос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ање</a:t>
            </a:r>
            <a:endParaRPr sz="1600">
              <a:latin typeface="Arial"/>
              <a:cs typeface="Arial"/>
            </a:endParaRPr>
          </a:p>
          <a:p>
            <a:pPr marL="756285" marR="17589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де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ф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ије</a:t>
            </a:r>
            <a:r>
              <a:rPr sz="1600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бор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дирек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ора,</a:t>
            </a:r>
            <a:r>
              <a:rPr sz="1600" spc="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дс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члано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Над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орн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х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дбора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по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ду</a:t>
            </a:r>
            <a:r>
              <a:rPr sz="16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рад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ог</a:t>
            </a:r>
            <a:r>
              <a:rPr sz="16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ис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ст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а,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кр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вич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орности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стран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чког а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ажо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ања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Прец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зирање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аз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зрешење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дирек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ора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члано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Над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орн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х</a:t>
            </a:r>
            <a:r>
              <a:rPr sz="16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дбора</a:t>
            </a:r>
            <a:endParaRPr sz="1600">
              <a:latin typeface="Arial"/>
              <a:cs typeface="Arial"/>
            </a:endParaRPr>
          </a:p>
          <a:p>
            <a:pPr marL="756285" marR="12515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600" spc="-9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да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Извршни</a:t>
            </a:r>
            <a:r>
              <a:rPr sz="16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дбора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ао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вид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тивног</a:t>
            </a:r>
            <a:r>
              <a:rPr sz="1600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прављ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ања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врши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се пер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онализац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орности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ог</a:t>
            </a:r>
            <a:r>
              <a:rPr sz="16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ћа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с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ал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ом</a:t>
            </a:r>
            <a:r>
              <a:rPr sz="16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во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онтр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лисано</a:t>
            </a:r>
            <a:r>
              <a:rPr sz="1600" spc="6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ос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ање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јав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их</a:t>
            </a:r>
            <a:endParaRPr sz="16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уз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ећа</a:t>
            </a:r>
            <a:endParaRPr sz="1600">
              <a:latin typeface="Arial"/>
              <a:cs typeface="Arial"/>
            </a:endParaRPr>
          </a:p>
          <a:p>
            <a:pPr marL="756285" marR="42227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Не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ог</a:t>
            </a:r>
            <a:r>
              <a:rPr sz="16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ћности</a:t>
            </a:r>
            <a:r>
              <a:rPr sz="1600" spc="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да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посл</a:t>
            </a:r>
            <a:r>
              <a:rPr sz="16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јав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еће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ј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запо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лен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ф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ансиј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про</a:t>
            </a:r>
            <a:r>
              <a:rPr sz="1600" spc="-8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ле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  <a:p>
            <a:pPr marL="756285" marR="6350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Дирек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ори</a:t>
            </a:r>
            <a:r>
              <a:rPr sz="1600" spc="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онк</a:t>
            </a:r>
            <a:r>
              <a:rPr sz="1600" spc="-4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рсу</a:t>
            </a:r>
            <a:r>
              <a:rPr sz="1600" spc="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рају</a:t>
            </a:r>
            <a:r>
              <a:rPr sz="16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јав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о,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ен</a:t>
            </a:r>
            <a:r>
              <a:rPr sz="1600" spc="-3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600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их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ада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пери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4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ораће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ају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ај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ање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ч</a:t>
            </a:r>
            <a:r>
              <a:rPr sz="1600" spc="-6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оро</a:t>
            </a:r>
            <a:r>
              <a:rPr sz="1600" spc="-4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дишњи</a:t>
            </a:r>
            <a:r>
              <a:rPr sz="16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ф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6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9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,</a:t>
            </a:r>
            <a:r>
              <a:rPr sz="1600" spc="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600" spc="-6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рад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ог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ис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ст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ајма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њ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три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радног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ст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пос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ови</a:t>
            </a:r>
            <a:r>
              <a:rPr sz="1600" spc="-3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оји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</a:t>
            </a:r>
            <a:r>
              <a:rPr sz="1600" spc="-5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уз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еће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ави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Дирек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</a:t>
            </a:r>
            <a:r>
              <a:rPr sz="1600" spc="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ије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члан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ор</a:t>
            </a:r>
            <a:r>
              <a:rPr sz="1600" spc="-4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ана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лит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чке</a:t>
            </a:r>
            <a:r>
              <a:rPr sz="1600" spc="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странке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10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8420">
              <a:lnSpc>
                <a:spcPct val="100000"/>
              </a:lnSpc>
            </a:pPr>
            <a:r>
              <a:rPr sz="2000" dirty="0">
                <a:solidFill>
                  <a:srgbClr val="0033CC"/>
                </a:solidFill>
              </a:rPr>
              <a:t>Ш</a:t>
            </a:r>
            <a:r>
              <a:rPr sz="2000" spc="-40" dirty="0">
                <a:solidFill>
                  <a:srgbClr val="0033CC"/>
                </a:solidFill>
              </a:rPr>
              <a:t>т</a:t>
            </a:r>
            <a:r>
              <a:rPr sz="2000" dirty="0">
                <a:solidFill>
                  <a:srgbClr val="0033CC"/>
                </a:solidFill>
              </a:rPr>
              <a:t>а</a:t>
            </a:r>
            <a:r>
              <a:rPr sz="2000" spc="5" dirty="0">
                <a:solidFill>
                  <a:srgbClr val="0033CC"/>
                </a:solidFill>
              </a:rPr>
              <a:t> </a:t>
            </a:r>
            <a:r>
              <a:rPr sz="2000" spc="-30" dirty="0">
                <a:solidFill>
                  <a:srgbClr val="0033CC"/>
                </a:solidFill>
              </a:rPr>
              <a:t>ж</a:t>
            </a:r>
            <a:r>
              <a:rPr sz="2000" dirty="0">
                <a:solidFill>
                  <a:srgbClr val="0033CC"/>
                </a:solidFill>
              </a:rPr>
              <a:t>ели</a:t>
            </a:r>
            <a:r>
              <a:rPr sz="2000" spc="-20" dirty="0">
                <a:solidFill>
                  <a:srgbClr val="0033CC"/>
                </a:solidFill>
              </a:rPr>
              <a:t>м</a:t>
            </a:r>
            <a:r>
              <a:rPr sz="2000" dirty="0">
                <a:solidFill>
                  <a:srgbClr val="0033CC"/>
                </a:solidFill>
              </a:rPr>
              <a:t>о</a:t>
            </a:r>
            <a:r>
              <a:rPr sz="2000" spc="-3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у</a:t>
            </a:r>
            <a:r>
              <a:rPr sz="2000" spc="-2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2016</a:t>
            </a:r>
            <a:r>
              <a:rPr sz="2000" spc="-1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и</a:t>
            </a:r>
            <a:r>
              <a:rPr sz="2000" spc="-1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2017</a:t>
            </a:r>
            <a:r>
              <a:rPr sz="2000" spc="-30" dirty="0">
                <a:solidFill>
                  <a:srgbClr val="0033CC"/>
                </a:solidFill>
              </a:rPr>
              <a:t> </a:t>
            </a:r>
            <a:r>
              <a:rPr sz="2000" spc="-20" dirty="0">
                <a:solidFill>
                  <a:srgbClr val="0033CC"/>
                </a:solidFill>
              </a:rPr>
              <a:t>г</a:t>
            </a:r>
            <a:r>
              <a:rPr sz="2000" spc="-30" dirty="0">
                <a:solidFill>
                  <a:srgbClr val="0033CC"/>
                </a:solidFill>
              </a:rPr>
              <a:t>о</a:t>
            </a:r>
            <a:r>
              <a:rPr sz="2000" dirty="0">
                <a:solidFill>
                  <a:srgbClr val="0033CC"/>
                </a:solidFill>
              </a:rPr>
              <a:t>дини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68580" y="547166"/>
            <a:ext cx="8951976" cy="152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13" y="582930"/>
            <a:ext cx="8857615" cy="46228"/>
          </a:xfrm>
          <a:custGeom>
            <a:avLst/>
            <a:gdLst/>
            <a:ahLst/>
            <a:cxnLst/>
            <a:rect l="l" t="t" r="r" b="b"/>
            <a:pathLst>
              <a:path w="8857615" h="46228">
                <a:moveTo>
                  <a:pt x="0" y="46228"/>
                </a:moveTo>
                <a:lnTo>
                  <a:pt x="8857615" y="0"/>
                </a:lnTo>
              </a:path>
            </a:pathLst>
          </a:custGeom>
          <a:ln w="25908">
            <a:solidFill>
              <a:srgbClr val="0066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9687" y="646176"/>
            <a:ext cx="8602345" cy="584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299085" algn="l"/>
              </a:tabLst>
            </a:pPr>
            <a:r>
              <a:rPr sz="1500" spc="-6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ест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ри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ање</a:t>
            </a:r>
            <a:endParaRPr sz="1500">
              <a:latin typeface="Arial"/>
              <a:cs typeface="Arial"/>
            </a:endParaRPr>
          </a:p>
          <a:p>
            <a:pPr marL="756285" lvl="1" indent="-287020">
              <a:lnSpc>
                <a:spcPts val="167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spc="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ра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(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фи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нанс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јски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 ор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оно)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ЈП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ду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5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ом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Boston</a:t>
            </a:r>
            <a:endParaRPr sz="1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onsulting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Group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дрш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Вла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пу</a:t>
            </a: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ан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Прене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ов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лас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ЈП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ов 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ју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Ко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тран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ст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ју</a:t>
            </a:r>
            <a:r>
              <a:rPr sz="14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чену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нес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раде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еши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нај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ећој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ери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ов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оро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ом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Измес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јалну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ећа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Зај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дно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5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ом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ан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ом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зрад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ти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но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ор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чну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стр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ег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ју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оја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ог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трж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endParaRPr sz="1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ји 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кљ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ћи</a:t>
            </a:r>
            <a:r>
              <a:rPr sz="1400" spc="6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јон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рање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ом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 регионалном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трж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ж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ти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стр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еш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тнерс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ом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ts val="800"/>
              </a:lnSpc>
              <a:spcBef>
                <a:spcPts val="8"/>
              </a:spcBef>
              <a:buClr>
                <a:srgbClr val="0033CC"/>
              </a:buClr>
              <a:buFont typeface="Wingdings"/>
              <a:buChar char=""/>
            </a:pPr>
            <a:endParaRPr sz="800"/>
          </a:p>
          <a:p>
            <a:pPr lvl="1">
              <a:lnSpc>
                <a:spcPts val="1000"/>
              </a:lnSpc>
              <a:buClr>
                <a:srgbClr val="0033CC"/>
              </a:buClr>
              <a:buFont typeface="Wingdings"/>
              <a:buChar char=""/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29908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Ин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естициј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  <a:p>
            <a:pPr marL="756285" marR="6350" lvl="1" indent="-287020">
              <a:lnSpc>
                <a:spcPts val="1680"/>
              </a:lnSpc>
              <a:spcBef>
                <a:spcPts val="45"/>
              </a:spcBef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рад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7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 за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чен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роје</a:t>
            </a:r>
            <a:r>
              <a:rPr sz="1400" spc="2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роши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ри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ања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Ба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ски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(</a:t>
            </a:r>
            <a:r>
              <a:rPr sz="1400" spc="3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ит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1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3)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 р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зрад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ог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ћност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зградње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још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дног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ЕБЕЈ (до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јаде</a:t>
            </a:r>
            <a:endParaRPr sz="1400">
              <a:latin typeface="Arial"/>
              <a:cs typeface="Arial"/>
            </a:endParaRPr>
          </a:p>
          <a:p>
            <a:pPr marL="756285">
              <a:lnSpc>
                <a:spcPts val="1625"/>
              </a:lnSpc>
            </a:pP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ара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х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–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ф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е)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Заврши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роје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ф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spc="-9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оћ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С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Ба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нк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зрад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огију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но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ест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Учес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нов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зај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днич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ки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роје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ом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: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 ЛНГ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вим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 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рег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ону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ао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ођ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а,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ац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ли</a:t>
            </a:r>
            <a:endParaRPr sz="1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стр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ер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рад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но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ер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онекц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дним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ља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ts val="800"/>
              </a:lnSpc>
              <a:spcBef>
                <a:spcPts val="7"/>
              </a:spcBef>
              <a:buClr>
                <a:srgbClr val="0033CC"/>
              </a:buClr>
              <a:buFont typeface="Wingdings"/>
              <a:buChar char=""/>
            </a:pPr>
            <a:endParaRPr sz="800"/>
          </a:p>
          <a:p>
            <a:pPr lvl="1">
              <a:lnSpc>
                <a:spcPts val="1000"/>
              </a:lnSpc>
              <a:buClr>
                <a:srgbClr val="0033CC"/>
              </a:buClr>
              <a:buFont typeface="Wingdings"/>
              <a:buChar char=""/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29908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Фин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нсије</a:t>
            </a:r>
            <a:endParaRPr sz="1500">
              <a:latin typeface="Arial"/>
              <a:cs typeface="Arial"/>
            </a:endParaRPr>
          </a:p>
          <a:p>
            <a:pPr marL="756285" lvl="1" indent="-287020">
              <a:lnSpc>
                <a:spcPts val="167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џ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лаћ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ње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кр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рограм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ања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ж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жи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њ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шем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ни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–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АЕ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97%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2018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рег</a:t>
            </a:r>
            <a:r>
              <a:rPr sz="1400" spc="-5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ше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ећи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број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кр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75628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Ос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ро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фи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лно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ро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кр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ређења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887" y="6483603"/>
            <a:ext cx="10731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33CC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3399" y="6483603"/>
            <a:ext cx="719200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Пронаћи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стр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тнере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нај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еће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трош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че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(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К,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5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А,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ПЕ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ХЕ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ИЈА)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11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1443" y="154685"/>
            <a:ext cx="141605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eo pre</a:t>
            </a:r>
            <a:r>
              <a:rPr sz="1100" spc="-15" dirty="0">
                <a:latin typeface="Arial"/>
                <a:cs typeface="Arial"/>
              </a:rPr>
              <a:t>z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tac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5" dirty="0">
                <a:latin typeface="Arial"/>
                <a:cs typeface="Arial"/>
              </a:rPr>
              <a:t>j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BCG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12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735" y="199009"/>
            <a:ext cx="6271895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 Пр</a:t>
            </a:r>
            <a:r>
              <a:rPr sz="2400" b="1" u="heavy" spc="-4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даја  </a:t>
            </a:r>
            <a:r>
              <a:rPr sz="2400" b="1" u="heavy" spc="-1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ас</a:t>
            </a:r>
            <a:r>
              <a:rPr sz="2400" b="1" u="heavy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а </a:t>
            </a:r>
            <a:r>
              <a:rPr sz="2400" b="1" u="heavy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на  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ег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оналним </a:t>
            </a:r>
            <a:r>
              <a:rPr sz="2400" b="1" u="heavy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2400" b="1" u="heavy" spc="-4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жиш </a:t>
            </a:r>
            <a:r>
              <a:rPr sz="2400" b="1" u="heavy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2400" b="1" u="heavy" spc="-4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а 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ts val="2855"/>
              </a:lnSpc>
            </a:pPr>
            <a:r>
              <a:rPr sz="2400" b="1" u="heavy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2400" b="1" u="heavy" spc="-3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њ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е </a:t>
            </a:r>
            <a:r>
              <a:rPr sz="2400" b="1" u="heavy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у </a:t>
            </a:r>
            <a:r>
              <a:rPr sz="2400" b="1" u="heavy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2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0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15 </a:t>
            </a:r>
            <a:r>
              <a:rPr sz="2400" b="1" u="heavy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spc="-45" dirty="0">
                <a:solidFill>
                  <a:srgbClr val="0066CC"/>
                </a:solidFill>
                <a:latin typeface="Arial"/>
                <a:cs typeface="Arial"/>
              </a:rPr>
              <a:t>го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дин</a:t>
            </a:r>
            <a:r>
              <a:rPr sz="2400" b="1" u="heavy" spc="-5" dirty="0">
                <a:solidFill>
                  <a:srgbClr val="0066CC"/>
                </a:solidFill>
                <a:latin typeface="Arial"/>
                <a:cs typeface="Arial"/>
              </a:rPr>
              <a:t>и 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13103"/>
            <a:ext cx="9142476" cy="444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21608" y="1869922"/>
            <a:ext cx="661428" cy="332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4153" y="1891919"/>
            <a:ext cx="502412" cy="187070"/>
          </a:xfrm>
          <a:custGeom>
            <a:avLst/>
            <a:gdLst/>
            <a:ahLst/>
            <a:cxnLst/>
            <a:rect l="l" t="t" r="r" b="b"/>
            <a:pathLst>
              <a:path w="502412" h="187070">
                <a:moveTo>
                  <a:pt x="424451" y="162378"/>
                </a:moveTo>
                <a:lnTo>
                  <a:pt x="416433" y="187070"/>
                </a:lnTo>
                <a:lnTo>
                  <a:pt x="502412" y="173989"/>
                </a:lnTo>
                <a:lnTo>
                  <a:pt x="494648" y="166369"/>
                </a:lnTo>
                <a:lnTo>
                  <a:pt x="436752" y="166369"/>
                </a:lnTo>
                <a:lnTo>
                  <a:pt x="424451" y="162378"/>
                </a:lnTo>
                <a:close/>
              </a:path>
              <a:path w="502412" h="187070">
                <a:moveTo>
                  <a:pt x="432452" y="137741"/>
                </a:moveTo>
                <a:lnTo>
                  <a:pt x="424451" y="162378"/>
                </a:lnTo>
                <a:lnTo>
                  <a:pt x="436752" y="166369"/>
                </a:lnTo>
                <a:lnTo>
                  <a:pt x="444754" y="141731"/>
                </a:lnTo>
                <a:lnTo>
                  <a:pt x="432452" y="137741"/>
                </a:lnTo>
                <a:close/>
              </a:path>
              <a:path w="502412" h="187070">
                <a:moveTo>
                  <a:pt x="440436" y="113156"/>
                </a:moveTo>
                <a:lnTo>
                  <a:pt x="432452" y="137741"/>
                </a:lnTo>
                <a:lnTo>
                  <a:pt x="444754" y="141731"/>
                </a:lnTo>
                <a:lnTo>
                  <a:pt x="436752" y="166369"/>
                </a:lnTo>
                <a:lnTo>
                  <a:pt x="494648" y="166369"/>
                </a:lnTo>
                <a:lnTo>
                  <a:pt x="440436" y="113156"/>
                </a:lnTo>
                <a:close/>
              </a:path>
              <a:path w="502412" h="187070">
                <a:moveTo>
                  <a:pt x="7874" y="0"/>
                </a:moveTo>
                <a:lnTo>
                  <a:pt x="0" y="24637"/>
                </a:lnTo>
                <a:lnTo>
                  <a:pt x="424451" y="162378"/>
                </a:lnTo>
                <a:lnTo>
                  <a:pt x="432452" y="137741"/>
                </a:lnTo>
                <a:lnTo>
                  <a:pt x="7874" y="0"/>
                </a:lnTo>
                <a:close/>
              </a:path>
            </a:pathLst>
          </a:custGeom>
          <a:solidFill>
            <a:srgbClr val="D2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3347" y="1720634"/>
            <a:ext cx="734580" cy="364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55639" y="1809876"/>
            <a:ext cx="575944" cy="216535"/>
          </a:xfrm>
          <a:custGeom>
            <a:avLst/>
            <a:gdLst/>
            <a:ahLst/>
            <a:cxnLst/>
            <a:rect l="l" t="t" r="r" b="b"/>
            <a:pathLst>
              <a:path w="575944" h="216535">
                <a:moveTo>
                  <a:pt x="498218" y="24546"/>
                </a:moveTo>
                <a:lnTo>
                  <a:pt x="0" y="192024"/>
                </a:lnTo>
                <a:lnTo>
                  <a:pt x="8255" y="216535"/>
                </a:lnTo>
                <a:lnTo>
                  <a:pt x="506460" y="49061"/>
                </a:lnTo>
                <a:lnTo>
                  <a:pt x="498218" y="24546"/>
                </a:lnTo>
                <a:close/>
              </a:path>
              <a:path w="575944" h="216535">
                <a:moveTo>
                  <a:pt x="567614" y="20447"/>
                </a:moveTo>
                <a:lnTo>
                  <a:pt x="510413" y="20447"/>
                </a:lnTo>
                <a:lnTo>
                  <a:pt x="518667" y="44958"/>
                </a:lnTo>
                <a:lnTo>
                  <a:pt x="506460" y="49061"/>
                </a:lnTo>
                <a:lnTo>
                  <a:pt x="514731" y="73660"/>
                </a:lnTo>
                <a:lnTo>
                  <a:pt x="567614" y="20447"/>
                </a:lnTo>
                <a:close/>
              </a:path>
              <a:path w="575944" h="216535">
                <a:moveTo>
                  <a:pt x="510413" y="20447"/>
                </a:moveTo>
                <a:lnTo>
                  <a:pt x="498218" y="24546"/>
                </a:lnTo>
                <a:lnTo>
                  <a:pt x="506460" y="49061"/>
                </a:lnTo>
                <a:lnTo>
                  <a:pt x="518667" y="44958"/>
                </a:lnTo>
                <a:lnTo>
                  <a:pt x="510413" y="20447"/>
                </a:lnTo>
                <a:close/>
              </a:path>
              <a:path w="575944" h="216535">
                <a:moveTo>
                  <a:pt x="489965" y="0"/>
                </a:moveTo>
                <a:lnTo>
                  <a:pt x="498218" y="24546"/>
                </a:lnTo>
                <a:lnTo>
                  <a:pt x="510413" y="20447"/>
                </a:lnTo>
                <a:lnTo>
                  <a:pt x="567614" y="20447"/>
                </a:lnTo>
                <a:lnTo>
                  <a:pt x="575944" y="12064"/>
                </a:lnTo>
                <a:lnTo>
                  <a:pt x="489965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0808" y="2985516"/>
            <a:ext cx="627875" cy="288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4115" y="3067939"/>
            <a:ext cx="467995" cy="146938"/>
          </a:xfrm>
          <a:custGeom>
            <a:avLst/>
            <a:gdLst/>
            <a:ahLst/>
            <a:cxnLst/>
            <a:rect l="l" t="t" r="r" b="b"/>
            <a:pathLst>
              <a:path w="467995" h="146938">
                <a:moveTo>
                  <a:pt x="389409" y="25086"/>
                </a:moveTo>
                <a:lnTo>
                  <a:pt x="0" y="121793"/>
                </a:lnTo>
                <a:lnTo>
                  <a:pt x="6350" y="146938"/>
                </a:lnTo>
                <a:lnTo>
                  <a:pt x="395672" y="50223"/>
                </a:lnTo>
                <a:lnTo>
                  <a:pt x="389409" y="25086"/>
                </a:lnTo>
                <a:close/>
              </a:path>
              <a:path w="467995" h="146938">
                <a:moveTo>
                  <a:pt x="464433" y="21971"/>
                </a:moveTo>
                <a:lnTo>
                  <a:pt x="401955" y="21971"/>
                </a:lnTo>
                <a:lnTo>
                  <a:pt x="408177" y="47116"/>
                </a:lnTo>
                <a:lnTo>
                  <a:pt x="395672" y="50223"/>
                </a:lnTo>
                <a:lnTo>
                  <a:pt x="401955" y="75437"/>
                </a:lnTo>
                <a:lnTo>
                  <a:pt x="464433" y="21971"/>
                </a:lnTo>
                <a:close/>
              </a:path>
              <a:path w="467995" h="146938">
                <a:moveTo>
                  <a:pt x="401955" y="21971"/>
                </a:moveTo>
                <a:lnTo>
                  <a:pt x="389409" y="25086"/>
                </a:lnTo>
                <a:lnTo>
                  <a:pt x="395672" y="50223"/>
                </a:lnTo>
                <a:lnTo>
                  <a:pt x="408177" y="47116"/>
                </a:lnTo>
                <a:lnTo>
                  <a:pt x="401955" y="21971"/>
                </a:lnTo>
                <a:close/>
              </a:path>
              <a:path w="467995" h="146938">
                <a:moveTo>
                  <a:pt x="383159" y="0"/>
                </a:moveTo>
                <a:lnTo>
                  <a:pt x="389409" y="25086"/>
                </a:lnTo>
                <a:lnTo>
                  <a:pt x="401955" y="21971"/>
                </a:lnTo>
                <a:lnTo>
                  <a:pt x="464433" y="21971"/>
                </a:lnTo>
                <a:lnTo>
                  <a:pt x="467995" y="18923"/>
                </a:lnTo>
                <a:lnTo>
                  <a:pt x="38315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541" y="5429884"/>
            <a:ext cx="7900034" cy="114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Arial"/>
                <a:cs typeface="Arial"/>
              </a:rPr>
              <a:t>Ti</a:t>
            </a:r>
            <a:r>
              <a:rPr sz="800" i="1" spc="-10" dirty="0">
                <a:latin typeface="Arial"/>
                <a:cs typeface="Arial"/>
              </a:rPr>
              <a:t>m</a:t>
            </a:r>
            <a:r>
              <a:rPr sz="800" i="1" spc="-5" dirty="0">
                <a:latin typeface="Arial"/>
                <a:cs typeface="Arial"/>
              </a:rPr>
              <a:t>er</a:t>
            </a:r>
            <a:r>
              <a:rPr sz="800" i="1" dirty="0">
                <a:latin typeface="Arial"/>
                <a:cs typeface="Arial"/>
              </a:rPr>
              <a:t>a E</a:t>
            </a:r>
            <a:r>
              <a:rPr sz="800" i="1" spc="-5" dirty="0">
                <a:latin typeface="Arial"/>
                <a:cs typeface="Arial"/>
              </a:rPr>
              <a:t>nerg</a:t>
            </a:r>
            <a:r>
              <a:rPr sz="800" i="1" dirty="0">
                <a:latin typeface="Arial"/>
                <a:cs typeface="Arial"/>
              </a:rPr>
              <a:t>y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graph</a:t>
            </a:r>
            <a:r>
              <a:rPr sz="800" i="1" dirty="0">
                <a:latin typeface="Arial"/>
                <a:cs typeface="Arial"/>
              </a:rPr>
              <a:t>ic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ba</a:t>
            </a:r>
            <a:r>
              <a:rPr sz="800" i="1" dirty="0">
                <a:latin typeface="Arial"/>
                <a:cs typeface="Arial"/>
              </a:rPr>
              <a:t>s</a:t>
            </a:r>
            <a:r>
              <a:rPr sz="800" i="1" spc="-5" dirty="0">
                <a:latin typeface="Arial"/>
                <a:cs typeface="Arial"/>
              </a:rPr>
              <a:t>e</a:t>
            </a:r>
            <a:r>
              <a:rPr sz="800" i="1" dirty="0">
                <a:latin typeface="Arial"/>
                <a:cs typeface="Arial"/>
              </a:rPr>
              <a:t>d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o</a:t>
            </a:r>
            <a:r>
              <a:rPr sz="800" i="1" dirty="0">
                <a:latin typeface="Arial"/>
                <a:cs typeface="Arial"/>
              </a:rPr>
              <a:t>n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IEA</a:t>
            </a:r>
            <a:r>
              <a:rPr sz="800" i="1" spc="-5" dirty="0">
                <a:latin typeface="Arial"/>
                <a:cs typeface="Arial"/>
              </a:rPr>
              <a:t> da</a:t>
            </a:r>
            <a:r>
              <a:rPr sz="800" i="1" dirty="0">
                <a:latin typeface="Arial"/>
                <a:cs typeface="Arial"/>
              </a:rPr>
              <a:t>ta</a:t>
            </a:r>
            <a:endParaRPr sz="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21"/>
              </a:spcBef>
            </a:pPr>
            <a:endParaRPr sz="1200"/>
          </a:p>
          <a:p>
            <a:pPr marL="1751330" indent="-287020">
              <a:lnSpc>
                <a:spcPct val="100000"/>
              </a:lnSpc>
              <a:buClr>
                <a:srgbClr val="0066CC"/>
              </a:buClr>
              <a:buFont typeface="Wingdings"/>
              <a:buChar char=""/>
              <a:tabLst>
                <a:tab pos="1751330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Да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ли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ће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лиски</a:t>
            </a:r>
            <a:r>
              <a:rPr sz="1600" spc="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ис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ок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покр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ти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дос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ак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аса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роп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1751330" indent="-287020">
              <a:lnSpc>
                <a:spcPct val="100000"/>
              </a:lnSpc>
              <a:buClr>
                <a:srgbClr val="0066CC"/>
              </a:buClr>
              <a:buFont typeface="Wingdings"/>
              <a:buChar char=""/>
              <a:tabLst>
                <a:tab pos="1751330" algn="l"/>
              </a:tabLst>
            </a:pP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да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ај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ећи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произ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ођ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аса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ом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регио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5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ар?</a:t>
            </a:r>
            <a:endParaRPr sz="1600">
              <a:latin typeface="Arial"/>
              <a:cs typeface="Arial"/>
            </a:endParaRPr>
          </a:p>
          <a:p>
            <a:pPr marL="1751330" indent="-287020">
              <a:lnSpc>
                <a:spcPct val="100000"/>
              </a:lnSpc>
              <a:buClr>
                <a:srgbClr val="0066CC"/>
              </a:buClr>
              <a:buFont typeface="Wingdings"/>
              <a:buChar char=""/>
              <a:tabLst>
                <a:tab pos="1751330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Иран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ља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са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ли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ким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ер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ас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6703" y="1757426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0000"/>
                </a:solidFill>
                <a:latin typeface="Arial"/>
                <a:cs typeface="Arial"/>
              </a:rPr>
              <a:t>-293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6011" y="1731771"/>
            <a:ext cx="19494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000099"/>
                </a:solidFill>
                <a:latin typeface="Arial"/>
                <a:cs typeface="Arial"/>
              </a:rPr>
              <a:t>212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66791" y="2989071"/>
            <a:ext cx="19494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000099"/>
                </a:solidFill>
                <a:latin typeface="Arial"/>
                <a:cs typeface="Arial"/>
              </a:rPr>
              <a:t>122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32959" y="4373905"/>
            <a:ext cx="627875" cy="2895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6266" y="4456557"/>
            <a:ext cx="467995" cy="148717"/>
          </a:xfrm>
          <a:custGeom>
            <a:avLst/>
            <a:gdLst/>
            <a:ahLst/>
            <a:cxnLst/>
            <a:rect l="l" t="t" r="r" b="b"/>
            <a:pathLst>
              <a:path w="467995" h="148717">
                <a:moveTo>
                  <a:pt x="389382" y="25148"/>
                </a:moveTo>
                <a:lnTo>
                  <a:pt x="0" y="123571"/>
                </a:lnTo>
                <a:lnTo>
                  <a:pt x="6350" y="148717"/>
                </a:lnTo>
                <a:lnTo>
                  <a:pt x="395732" y="50294"/>
                </a:lnTo>
                <a:lnTo>
                  <a:pt x="389382" y="25148"/>
                </a:lnTo>
                <a:close/>
              </a:path>
              <a:path w="467995" h="148717">
                <a:moveTo>
                  <a:pt x="464161" y="21971"/>
                </a:moveTo>
                <a:lnTo>
                  <a:pt x="401955" y="21971"/>
                </a:lnTo>
                <a:lnTo>
                  <a:pt x="408305" y="47117"/>
                </a:lnTo>
                <a:lnTo>
                  <a:pt x="395732" y="50294"/>
                </a:lnTo>
                <a:lnTo>
                  <a:pt x="402082" y="75438"/>
                </a:lnTo>
                <a:lnTo>
                  <a:pt x="464161" y="21971"/>
                </a:lnTo>
                <a:close/>
              </a:path>
              <a:path w="467995" h="148717">
                <a:moveTo>
                  <a:pt x="401955" y="21971"/>
                </a:moveTo>
                <a:lnTo>
                  <a:pt x="389382" y="25148"/>
                </a:lnTo>
                <a:lnTo>
                  <a:pt x="395732" y="50294"/>
                </a:lnTo>
                <a:lnTo>
                  <a:pt x="408305" y="47117"/>
                </a:lnTo>
                <a:lnTo>
                  <a:pt x="401955" y="21971"/>
                </a:lnTo>
                <a:close/>
              </a:path>
              <a:path w="467995" h="148717">
                <a:moveTo>
                  <a:pt x="383032" y="0"/>
                </a:moveTo>
                <a:lnTo>
                  <a:pt x="389382" y="25148"/>
                </a:lnTo>
                <a:lnTo>
                  <a:pt x="401955" y="21971"/>
                </a:lnTo>
                <a:lnTo>
                  <a:pt x="464161" y="21971"/>
                </a:lnTo>
                <a:lnTo>
                  <a:pt x="467995" y="18669"/>
                </a:lnTo>
                <a:lnTo>
                  <a:pt x="38303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14747" y="4399660"/>
            <a:ext cx="19494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000099"/>
                </a:solidFill>
                <a:latin typeface="Arial"/>
                <a:cs typeface="Arial"/>
              </a:rPr>
              <a:t>149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13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73188" y="1199515"/>
            <a:ext cx="155067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spc="-15" dirty="0">
                <a:solidFill>
                  <a:srgbClr val="2929FF"/>
                </a:solidFill>
                <a:latin typeface="Arial"/>
                <a:cs typeface="Arial"/>
              </a:rPr>
              <a:t>М</a:t>
            </a:r>
            <a:r>
              <a:rPr sz="1000" spc="-20" dirty="0">
                <a:solidFill>
                  <a:srgbClr val="2929FF"/>
                </a:solidFill>
                <a:latin typeface="Arial"/>
                <a:cs typeface="Arial"/>
              </a:rPr>
              <a:t>или</a:t>
            </a:r>
            <a:r>
              <a:rPr sz="1000" dirty="0">
                <a:solidFill>
                  <a:srgbClr val="2929FF"/>
                </a:solidFill>
                <a:latin typeface="Arial"/>
                <a:cs typeface="Arial"/>
              </a:rPr>
              <a:t>ј</a:t>
            </a:r>
            <a:r>
              <a:rPr sz="1000" spc="-15" dirty="0">
                <a:solidFill>
                  <a:srgbClr val="2929FF"/>
                </a:solidFill>
                <a:latin typeface="Arial"/>
                <a:cs typeface="Arial"/>
              </a:rPr>
              <a:t>ар</a:t>
            </a:r>
            <a:r>
              <a:rPr sz="1000" spc="-20" dirty="0">
                <a:solidFill>
                  <a:srgbClr val="2929FF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2929FF"/>
                </a:solidFill>
                <a:latin typeface="Arial"/>
                <a:cs typeface="Arial"/>
              </a:rPr>
              <a:t>и</a:t>
            </a:r>
            <a:r>
              <a:rPr sz="1000" spc="50" dirty="0">
                <a:solidFill>
                  <a:srgbClr val="2929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929FF"/>
                </a:solidFill>
                <a:latin typeface="Arial"/>
                <a:cs typeface="Arial"/>
              </a:rPr>
              <a:t>м</a:t>
            </a:r>
            <a:r>
              <a:rPr sz="1000" spc="-20" dirty="0">
                <a:solidFill>
                  <a:srgbClr val="2929FF"/>
                </a:solidFill>
                <a:latin typeface="Arial"/>
                <a:cs typeface="Arial"/>
              </a:rPr>
              <a:t>е</a:t>
            </a:r>
            <a:r>
              <a:rPr sz="1000" spc="-5" dirty="0">
                <a:solidFill>
                  <a:srgbClr val="2929FF"/>
                </a:solidFill>
                <a:latin typeface="Arial"/>
                <a:cs typeface="Arial"/>
              </a:rPr>
              <a:t>т</a:t>
            </a:r>
            <a:r>
              <a:rPr sz="1000" spc="-15" dirty="0">
                <a:solidFill>
                  <a:srgbClr val="2929FF"/>
                </a:solidFill>
                <a:latin typeface="Arial"/>
                <a:cs typeface="Arial"/>
              </a:rPr>
              <a:t>ар</a:t>
            </a:r>
            <a:r>
              <a:rPr sz="1000" spc="-10" dirty="0">
                <a:solidFill>
                  <a:srgbClr val="2929FF"/>
                </a:solidFill>
                <a:latin typeface="Arial"/>
                <a:cs typeface="Arial"/>
              </a:rPr>
              <a:t>а</a:t>
            </a:r>
            <a:r>
              <a:rPr sz="1000" spc="-5" dirty="0">
                <a:solidFill>
                  <a:srgbClr val="2929FF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929FF"/>
                </a:solidFill>
                <a:latin typeface="Arial"/>
                <a:cs typeface="Arial"/>
              </a:rPr>
              <a:t>к</a:t>
            </a:r>
            <a:r>
              <a:rPr sz="1000" spc="-40" dirty="0">
                <a:solidFill>
                  <a:srgbClr val="2929FF"/>
                </a:solidFill>
                <a:latin typeface="Arial"/>
                <a:cs typeface="Arial"/>
              </a:rPr>
              <a:t>у</a:t>
            </a:r>
            <a:r>
              <a:rPr sz="1000" spc="-10" dirty="0">
                <a:solidFill>
                  <a:srgbClr val="2929FF"/>
                </a:solidFill>
                <a:latin typeface="Arial"/>
                <a:cs typeface="Arial"/>
              </a:rPr>
              <a:t>бн</a:t>
            </a:r>
            <a:r>
              <a:rPr sz="1000" spc="-15" dirty="0">
                <a:solidFill>
                  <a:srgbClr val="2929FF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2929FF"/>
                </a:solidFill>
                <a:latin typeface="Arial"/>
                <a:cs typeface="Arial"/>
              </a:rPr>
              <a:t>х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673608"/>
            <a:ext cx="4809744" cy="2653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dirty="0"/>
              <a:t> Из</a:t>
            </a:r>
            <a:r>
              <a:rPr u="heavy" spc="-45" dirty="0"/>
              <a:t>в</a:t>
            </a:r>
            <a:r>
              <a:rPr u="heavy" dirty="0"/>
              <a:t>о</a:t>
            </a:r>
            <a:r>
              <a:rPr u="heavy" spc="-10" dirty="0"/>
              <a:t>р</a:t>
            </a:r>
            <a:r>
              <a:rPr u="heavy" dirty="0"/>
              <a:t>и </a:t>
            </a:r>
            <a:r>
              <a:rPr u="heavy" spc="-10" dirty="0"/>
              <a:t> </a:t>
            </a:r>
            <a:r>
              <a:rPr u="heavy" dirty="0"/>
              <a:t>г</a:t>
            </a:r>
            <a:r>
              <a:rPr u="heavy" spc="-10" dirty="0"/>
              <a:t>а</a:t>
            </a:r>
            <a:r>
              <a:rPr u="heavy" dirty="0"/>
              <a:t>с</a:t>
            </a:r>
            <a:r>
              <a:rPr u="heavy" spc="15" dirty="0"/>
              <a:t> </a:t>
            </a:r>
            <a:r>
              <a:rPr u="heavy" dirty="0"/>
              <a:t>а </a:t>
            </a:r>
            <a:r>
              <a:rPr u="heavy" spc="10" dirty="0"/>
              <a:t> </a:t>
            </a:r>
            <a:r>
              <a:rPr u="heavy" spc="-45" dirty="0"/>
              <a:t>з</a:t>
            </a:r>
            <a:r>
              <a:rPr u="heavy" dirty="0"/>
              <a:t>а </a:t>
            </a:r>
            <a:r>
              <a:rPr u="heavy" spc="5" dirty="0"/>
              <a:t> </a:t>
            </a:r>
            <a:r>
              <a:rPr u="heavy" dirty="0"/>
              <a:t>Е</a:t>
            </a:r>
            <a:r>
              <a:rPr u="heavy" spc="-10" dirty="0"/>
              <a:t>в</a:t>
            </a:r>
            <a:r>
              <a:rPr u="heavy" dirty="0"/>
              <a:t>р</a:t>
            </a:r>
            <a:r>
              <a:rPr u="heavy" spc="-10" dirty="0"/>
              <a:t>о</a:t>
            </a:r>
            <a:r>
              <a:rPr u="heavy" dirty="0"/>
              <a:t>пу  и </a:t>
            </a:r>
            <a:r>
              <a:rPr u="heavy" spc="-10" dirty="0"/>
              <a:t> </a:t>
            </a:r>
            <a:r>
              <a:rPr u="heavy" spc="-45" dirty="0"/>
              <a:t>з</a:t>
            </a:r>
            <a:r>
              <a:rPr u="heavy" dirty="0"/>
              <a:t>ави</a:t>
            </a:r>
            <a:r>
              <a:rPr u="heavy" spc="-10" dirty="0"/>
              <a:t>с</a:t>
            </a:r>
            <a:r>
              <a:rPr u="heavy" dirty="0"/>
              <a:t>н</a:t>
            </a:r>
            <a:r>
              <a:rPr u="heavy" spc="-40" dirty="0"/>
              <a:t>о</a:t>
            </a:r>
            <a:r>
              <a:rPr u="heavy" dirty="0"/>
              <a:t>ст </a:t>
            </a:r>
            <a:r>
              <a:rPr u="heavy" spc="10" dirty="0"/>
              <a:t> </a:t>
            </a:r>
            <a:r>
              <a:rPr u="heavy" spc="-45" dirty="0"/>
              <a:t>о</a:t>
            </a:r>
            <a:r>
              <a:rPr u="heavy" dirty="0"/>
              <a:t>д </a:t>
            </a:r>
            <a:r>
              <a:rPr u="heavy" spc="-10" dirty="0"/>
              <a:t> </a:t>
            </a:r>
            <a:r>
              <a:rPr u="heavy" dirty="0"/>
              <a:t>Р</a:t>
            </a:r>
            <a:r>
              <a:rPr u="heavy" spc="-95" dirty="0"/>
              <a:t>у</a:t>
            </a:r>
            <a:r>
              <a:rPr u="heavy" dirty="0"/>
              <a:t>сије</a:t>
            </a:r>
          </a:p>
        </p:txBody>
      </p:sp>
      <p:sp>
        <p:nvSpPr>
          <p:cNvPr id="5" name="object 5"/>
          <p:cNvSpPr/>
          <p:nvPr/>
        </p:nvSpPr>
        <p:spPr>
          <a:xfrm>
            <a:off x="4718303" y="669036"/>
            <a:ext cx="4311396" cy="2517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325367"/>
            <a:ext cx="5084064" cy="1263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1203" y="3389376"/>
            <a:ext cx="1042415" cy="338328"/>
          </a:xfrm>
          <a:custGeom>
            <a:avLst/>
            <a:gdLst/>
            <a:ahLst/>
            <a:cxnLst/>
            <a:rect l="l" t="t" r="r" b="b"/>
            <a:pathLst>
              <a:path w="1042415" h="338327">
                <a:moveTo>
                  <a:pt x="0" y="338328"/>
                </a:moveTo>
                <a:lnTo>
                  <a:pt x="1042415" y="338328"/>
                </a:lnTo>
                <a:lnTo>
                  <a:pt x="1042415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61203" y="3750564"/>
            <a:ext cx="1042415" cy="199644"/>
          </a:xfrm>
          <a:custGeom>
            <a:avLst/>
            <a:gdLst/>
            <a:ahLst/>
            <a:cxnLst/>
            <a:rect l="l" t="t" r="r" b="b"/>
            <a:pathLst>
              <a:path w="1042415" h="199644">
                <a:moveTo>
                  <a:pt x="0" y="199644"/>
                </a:moveTo>
                <a:lnTo>
                  <a:pt x="1042415" y="199644"/>
                </a:lnTo>
                <a:lnTo>
                  <a:pt x="1042415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61203" y="3968496"/>
            <a:ext cx="1042415" cy="201168"/>
          </a:xfrm>
          <a:custGeom>
            <a:avLst/>
            <a:gdLst/>
            <a:ahLst/>
            <a:cxnLst/>
            <a:rect l="l" t="t" r="r" b="b"/>
            <a:pathLst>
              <a:path w="1042415" h="201168">
                <a:moveTo>
                  <a:pt x="0" y="201167"/>
                </a:moveTo>
                <a:lnTo>
                  <a:pt x="1042415" y="201167"/>
                </a:lnTo>
                <a:lnTo>
                  <a:pt x="1042415" y="0"/>
                </a:lnTo>
                <a:lnTo>
                  <a:pt x="0" y="0"/>
                </a:lnTo>
                <a:lnTo>
                  <a:pt x="0" y="201167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203" y="4187952"/>
            <a:ext cx="1042415" cy="199644"/>
          </a:xfrm>
          <a:custGeom>
            <a:avLst/>
            <a:gdLst/>
            <a:ahLst/>
            <a:cxnLst/>
            <a:rect l="l" t="t" r="r" b="b"/>
            <a:pathLst>
              <a:path w="1042415" h="199644">
                <a:moveTo>
                  <a:pt x="0" y="199644"/>
                </a:moveTo>
                <a:lnTo>
                  <a:pt x="1042415" y="199644"/>
                </a:lnTo>
                <a:lnTo>
                  <a:pt x="1042415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4922901"/>
            <a:ext cx="8398510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3384" marR="6350" indent="-287020">
              <a:lnSpc>
                <a:spcPct val="100000"/>
              </a:lnSpc>
              <a:buClr>
                <a:srgbClr val="0066CC"/>
              </a:buClr>
              <a:buFont typeface="Wingdings"/>
              <a:buChar char=""/>
              <a:tabLst>
                <a:tab pos="413384" algn="l"/>
              </a:tabLst>
            </a:pPr>
            <a:r>
              <a:rPr sz="1600" spc="-6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шест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трж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ш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аса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ЕУ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 са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тражњом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ећом 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30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лија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ди</a:t>
            </a:r>
            <a:r>
              <a:rPr sz="1600" spc="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х</a:t>
            </a:r>
            <a:r>
              <a:rPr sz="1600" spc="6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6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ара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дишње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(Не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а,</a:t>
            </a:r>
            <a:r>
              <a:rPr sz="1600" spc="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Бр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ан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ја,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алија,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Х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ландија,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Фран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Шпан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ија)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ј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је И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алија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2014.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оз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ом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аса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оји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иде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краји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покр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ала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више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15%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 п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трошње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800" spc="-5" dirty="0">
                <a:latin typeface="Arial"/>
                <a:cs typeface="Arial"/>
              </a:rPr>
              <a:t>(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800" spc="20" dirty="0">
                <a:solidFill>
                  <a:srgbClr val="0033CC"/>
                </a:solidFill>
                <a:latin typeface="Arial"/>
                <a:cs typeface="Arial"/>
              </a:rPr>
              <a:t>W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I)</a:t>
            </a:r>
            <a:r>
              <a:rPr sz="8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Un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i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ver</a:t>
            </a:r>
            <a:r>
              <a:rPr sz="800" spc="-10" dirty="0">
                <a:solidFill>
                  <a:srgbClr val="0033CC"/>
                </a:solidFill>
                <a:latin typeface="Arial"/>
                <a:cs typeface="Arial"/>
              </a:rPr>
              <a:t>z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it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t</a:t>
            </a:r>
            <a:r>
              <a:rPr sz="8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u K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lnu</a:t>
            </a:r>
            <a:r>
              <a:rPr sz="8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"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U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k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ra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ji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ska</a:t>
            </a:r>
            <a:r>
              <a:rPr sz="8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k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i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z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2014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:</a:t>
            </a:r>
            <a:r>
              <a:rPr sz="8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800" spc="-10" dirty="0">
                <a:solidFill>
                  <a:srgbClr val="0033CC"/>
                </a:solidFill>
                <a:latin typeface="Arial"/>
                <a:cs typeface="Arial"/>
              </a:rPr>
              <a:t>v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rop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a</a:t>
            </a:r>
            <a:r>
              <a:rPr sz="8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po</a:t>
            </a:r>
            <a:r>
              <a:rPr sz="800" spc="-10" dirty="0">
                <a:solidFill>
                  <a:srgbClr val="0033CC"/>
                </a:solidFill>
                <a:latin typeface="Arial"/>
                <a:cs typeface="Arial"/>
              </a:rPr>
              <a:t>v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ć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la</a:t>
            </a:r>
            <a:r>
              <a:rPr sz="8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be</a:t>
            </a:r>
            <a:r>
              <a:rPr sz="800" spc="-10" dirty="0">
                <a:solidFill>
                  <a:srgbClr val="0033CC"/>
                </a:solidFill>
                <a:latin typeface="Arial"/>
                <a:cs typeface="Arial"/>
              </a:rPr>
              <a:t>z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</a:rPr>
              <a:t>bedno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s</a:t>
            </a:r>
            <a:r>
              <a:rPr sz="800" spc="5" dirty="0">
                <a:solidFill>
                  <a:srgbClr val="0033CC"/>
                </a:solidFill>
                <a:latin typeface="Arial"/>
                <a:cs typeface="Arial"/>
              </a:rPr>
              <a:t>t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</a:rPr>
              <a:t>"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14</a:t>
            </a:fld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3433190"/>
            <a:ext cx="5819775" cy="122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anuar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800">
              <a:latin typeface="Arial"/>
              <a:cs typeface="Arial"/>
            </a:endParaRPr>
          </a:p>
          <a:p>
            <a:pPr marR="195580" algn="r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5"/>
              </a:spcBef>
            </a:pPr>
            <a:endParaRPr sz="900"/>
          </a:p>
          <a:p>
            <a:pPr marR="115570" algn="r">
              <a:lnSpc>
                <a:spcPct val="100000"/>
              </a:lnSpc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.9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(22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%)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5"/>
              </a:spcBef>
            </a:pPr>
            <a:endParaRPr sz="850"/>
          </a:p>
          <a:p>
            <a:pPr marR="115570" algn="r">
              <a:lnSpc>
                <a:spcPct val="100000"/>
              </a:lnSpc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.0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(35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%)</a:t>
            </a:r>
            <a:endParaRPr sz="7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6"/>
              </a:spcBef>
            </a:pPr>
            <a:endParaRPr sz="850"/>
          </a:p>
          <a:p>
            <a:pPr marR="115570" algn="r">
              <a:lnSpc>
                <a:spcPct val="100000"/>
              </a:lnSpc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.8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(43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%)</a:t>
            </a:r>
            <a:endParaRPr sz="7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57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800" i="1" spc="-5" dirty="0">
                <a:solidFill>
                  <a:srgbClr val="000099"/>
                </a:solidFill>
                <a:latin typeface="Arial"/>
                <a:cs typeface="Arial"/>
              </a:rPr>
              <a:t>our</a:t>
            </a:r>
            <a:r>
              <a:rPr sz="800" i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800" i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800" i="1" dirty="0">
                <a:solidFill>
                  <a:srgbClr val="000099"/>
                </a:solidFill>
                <a:latin typeface="Arial"/>
                <a:cs typeface="Arial"/>
              </a:rPr>
              <a:t>s: </a:t>
            </a:r>
            <a:r>
              <a:rPr sz="800" dirty="0">
                <a:solidFill>
                  <a:srgbClr val="000099"/>
                </a:solidFill>
                <a:latin typeface="Arial"/>
                <a:cs typeface="Arial"/>
              </a:rPr>
              <a:t>IEA</a:t>
            </a:r>
            <a:r>
              <a:rPr sz="800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800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800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000099"/>
                </a:solidFill>
                <a:latin typeface="Arial"/>
                <a:cs typeface="Arial"/>
              </a:rPr>
              <a:t>rad</a:t>
            </a:r>
            <a:r>
              <a:rPr sz="80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800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99"/>
                </a:solidFill>
                <a:latin typeface="Arial"/>
                <a:cs typeface="Arial"/>
              </a:rPr>
              <a:t>Flo</a:t>
            </a:r>
            <a:r>
              <a:rPr sz="800" spc="-2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80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800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8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800" spc="-5" dirty="0">
                <a:solidFill>
                  <a:srgbClr val="000099"/>
                </a:solidFill>
                <a:latin typeface="Arial"/>
                <a:cs typeface="Arial"/>
              </a:rPr>
              <a:t>urop</a:t>
            </a:r>
            <a:r>
              <a:rPr sz="80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3595" y="199009"/>
            <a:ext cx="24174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Уљни 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шкриљц</a:t>
            </a:r>
            <a:r>
              <a:rPr sz="2400" b="1" u="heavy" spc="-5" dirty="0">
                <a:solidFill>
                  <a:srgbClr val="0066CC"/>
                </a:solidFill>
                <a:latin typeface="Arial"/>
                <a:cs typeface="Arial"/>
              </a:rPr>
              <a:t>и 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511" y="771144"/>
            <a:ext cx="8572500" cy="5315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15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3595" y="199009"/>
            <a:ext cx="24174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Уљни 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шкриљц</a:t>
            </a:r>
            <a:r>
              <a:rPr sz="2400" b="1" u="heavy" spc="-5" dirty="0">
                <a:solidFill>
                  <a:srgbClr val="0066CC"/>
                </a:solidFill>
                <a:latin typeface="Arial"/>
                <a:cs typeface="Arial"/>
              </a:rPr>
              <a:t>и 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508" y="3221735"/>
            <a:ext cx="4712208" cy="2243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9952" y="2950464"/>
            <a:ext cx="4194047" cy="2638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3857" y="921384"/>
            <a:ext cx="8245475" cy="220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7945" algn="just">
              <a:lnSpc>
                <a:spcPct val="100000"/>
              </a:lnSpc>
            </a:pP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ен</a:t>
            </a:r>
            <a:r>
              <a:rPr sz="18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ок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(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n M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oc</a:t>
            </a:r>
            <a:r>
              <a:rPr sz="1800" spc="-5" dirty="0">
                <a:solidFill>
                  <a:srgbClr val="0066CC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)</a:t>
            </a:r>
            <a:r>
              <a:rPr sz="18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са 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ј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spc="-3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ог</a:t>
            </a:r>
            <a:r>
              <a:rPr sz="1800" spc="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инс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 за ен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800" spc="-6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spc="-8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ије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је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у с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ом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истр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жи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ању</a:t>
            </a:r>
            <a:r>
              <a:rPr sz="1800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на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ео</a:t>
            </a:r>
            <a:r>
              <a:rPr sz="18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су </a:t>
            </a:r>
            <a:r>
              <a:rPr sz="1800" spc="-40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ш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тине</a:t>
            </a:r>
            <a:r>
              <a:rPr sz="18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он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мски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испл</a:t>
            </a:r>
            <a:r>
              <a:rPr sz="1800" spc="-4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ти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по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ос</a:t>
            </a:r>
            <a:r>
              <a:rPr sz="1800" spc="-7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чној 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ени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8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$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.85</a:t>
            </a:r>
            <a:r>
              <a:rPr sz="18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за 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х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иљаду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убних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ф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($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71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за 1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0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2"/>
              </a:spcBef>
            </a:pPr>
            <a:endParaRPr sz="600"/>
          </a:p>
          <a:p>
            <a:pPr marL="12700" marR="5603240" algn="just">
              <a:lnSpc>
                <a:spcPct val="100000"/>
              </a:lnSpc>
            </a:pP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h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tt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p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://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euan</a:t>
            </a:r>
            <a:r>
              <a:rPr sz="800" spc="1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m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earn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s.c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o</a:t>
            </a:r>
            <a:r>
              <a:rPr sz="800" spc="1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m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/</a:t>
            </a:r>
            <a:r>
              <a:rPr sz="800" spc="-2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w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ha</a:t>
            </a:r>
            <a:r>
              <a:rPr sz="800" spc="1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t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-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i</a:t>
            </a:r>
            <a:r>
              <a:rPr sz="800" spc="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s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-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t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he-rea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l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-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c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o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s</a:t>
            </a:r>
            <a:r>
              <a:rPr sz="800" spc="1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t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-o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f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-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s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ha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le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-ga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s/</a:t>
            </a:r>
            <a:endParaRPr sz="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0"/>
              </a:spcBef>
            </a:pPr>
            <a:endParaRPr sz="550"/>
          </a:p>
          <a:p>
            <a:pPr marL="12700" marR="6350" algn="just">
              <a:lnSpc>
                <a:spcPct val="100000"/>
              </a:lnSpc>
            </a:pP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800" spc="-4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тп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на</a:t>
            </a:r>
            <a:r>
              <a:rPr sz="1800" spc="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абил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ост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(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IRR 8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%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)</a:t>
            </a:r>
            <a:r>
              <a:rPr sz="18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за п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ј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ина п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ља</a:t>
            </a:r>
            <a:r>
              <a:rPr sz="18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за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66CC"/>
                </a:solidFill>
                <a:latin typeface="Arial"/>
                <a:cs typeface="Arial"/>
              </a:rPr>
              <a:t>х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иљаду</a:t>
            </a:r>
            <a:r>
              <a:rPr sz="18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800" spc="-7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убни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х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99085" marR="6427470" indent="-287020" algn="just">
              <a:lnSpc>
                <a:spcPct val="10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rn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tt</a:t>
            </a:r>
            <a:r>
              <a:rPr sz="18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- $ 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75</a:t>
            </a:r>
            <a:endParaRPr sz="1800">
              <a:latin typeface="Arial"/>
              <a:cs typeface="Arial"/>
            </a:endParaRPr>
          </a:p>
          <a:p>
            <a:pPr marL="299085" marR="6009005" indent="-287020" algn="just">
              <a:lnSpc>
                <a:spcPct val="10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Fa</a:t>
            </a:r>
            <a:r>
              <a:rPr sz="1800" spc="-30" dirty="0">
                <a:solidFill>
                  <a:srgbClr val="00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ettev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e</a:t>
            </a:r>
            <a:r>
              <a:rPr sz="18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- $</a:t>
            </a:r>
            <a:r>
              <a:rPr sz="1800" spc="-5" dirty="0">
                <a:solidFill>
                  <a:srgbClr val="0066CC"/>
                </a:solidFill>
                <a:latin typeface="Arial"/>
                <a:cs typeface="Arial"/>
              </a:rPr>
              <a:t> 261</a:t>
            </a:r>
            <a:endParaRPr sz="1800">
              <a:latin typeface="Arial"/>
              <a:cs typeface="Arial"/>
            </a:endParaRPr>
          </a:p>
          <a:p>
            <a:pPr marL="299085" marR="5996305" indent="-287020" algn="just">
              <a:lnSpc>
                <a:spcPct val="10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svi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le</a:t>
            </a:r>
            <a:r>
              <a:rPr sz="1800" spc="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- $</a:t>
            </a:r>
            <a:r>
              <a:rPr sz="1800" spc="-5" dirty="0">
                <a:solidFill>
                  <a:srgbClr val="0066CC"/>
                </a:solidFill>
                <a:latin typeface="Arial"/>
                <a:cs typeface="Arial"/>
              </a:rPr>
              <a:t> 272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16</a:t>
            </a:fld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27" y="5449696"/>
            <a:ext cx="8778240" cy="974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hur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E.</a:t>
            </a:r>
            <a:r>
              <a:rPr sz="800" b="1" spc="-5" dirty="0">
                <a:latin typeface="Arial"/>
                <a:cs typeface="Arial"/>
              </a:rPr>
              <a:t> Be</a:t>
            </a:r>
            <a:r>
              <a:rPr sz="800" b="1" dirty="0">
                <a:latin typeface="Arial"/>
                <a:cs typeface="Arial"/>
              </a:rPr>
              <a:t>rm</a:t>
            </a:r>
            <a:r>
              <a:rPr sz="800" b="1" spc="-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Lab</a:t>
            </a:r>
            <a:r>
              <a:rPr sz="800" b="1" spc="-45" dirty="0">
                <a:latin typeface="Arial"/>
                <a:cs typeface="Arial"/>
              </a:rPr>
              <a:t>y</a:t>
            </a:r>
            <a:r>
              <a:rPr sz="800" b="1" dirty="0">
                <a:latin typeface="Arial"/>
                <a:cs typeface="Arial"/>
              </a:rPr>
              <a:t>rin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h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onsul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ing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5" dirty="0">
                <a:latin typeface="Arial"/>
                <a:cs typeface="Arial"/>
              </a:rPr>
              <a:t>v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ces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Inc.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SPO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onf</a:t>
            </a:r>
            <a:r>
              <a:rPr sz="800" b="1" spc="-10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nce</a:t>
            </a:r>
            <a:r>
              <a:rPr sz="800" b="1" spc="-5" dirty="0">
                <a:latin typeface="Arial"/>
                <a:cs typeface="Arial"/>
              </a:rPr>
              <a:t> 201</a:t>
            </a:r>
            <a:r>
              <a:rPr sz="800" b="1" dirty="0">
                <a:latin typeface="Arial"/>
                <a:cs typeface="Arial"/>
              </a:rPr>
              <a:t>2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Vi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nna,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us</a:t>
            </a:r>
            <a:r>
              <a:rPr sz="800" b="1" spc="-10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ria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30</a:t>
            </a:r>
            <a:r>
              <a:rPr sz="800" b="1" dirty="0"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9"/>
              </a:spcBef>
            </a:pPr>
            <a:endParaRPr sz="700"/>
          </a:p>
          <a:p>
            <a:pPr marL="224790">
              <a:lnSpc>
                <a:spcPct val="100000"/>
              </a:lnSpc>
            </a:pP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Пр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ма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А.Е.Б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ану</a:t>
            </a:r>
            <a:r>
              <a:rPr sz="18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за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три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см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тр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на</a:t>
            </a:r>
            <a:r>
              <a:rPr sz="18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ља</a:t>
            </a:r>
            <a:r>
              <a:rPr sz="18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ш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тине</a:t>
            </a:r>
            <a:r>
              <a:rPr sz="18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су е</a:t>
            </a:r>
            <a:r>
              <a:rPr sz="18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он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мски</a:t>
            </a:r>
            <a:r>
              <a:rPr sz="18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испл</a:t>
            </a:r>
            <a:r>
              <a:rPr sz="1800" spc="-4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ти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  <a:p>
            <a:pPr marL="224790">
              <a:lnSpc>
                <a:spcPct val="100000"/>
              </a:lnSpc>
            </a:pP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по</a:t>
            </a:r>
            <a:r>
              <a:rPr sz="1800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ро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800" spc="-7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чн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ј</a:t>
            </a:r>
            <a:r>
              <a:rPr sz="18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ни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$18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3</a:t>
            </a:r>
            <a:r>
              <a:rPr sz="18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за</a:t>
            </a:r>
            <a:r>
              <a:rPr sz="1800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1000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м3</a:t>
            </a:r>
            <a:r>
              <a:rPr sz="18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док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800" spc="-15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ма 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нализи</a:t>
            </a:r>
            <a:r>
              <a:rPr sz="18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800" spc="-15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-35" dirty="0">
                <a:solidFill>
                  <a:srgbClr val="0066CC"/>
                </a:solidFill>
                <a:latin typeface="Arial"/>
                <a:cs typeface="Arial"/>
              </a:rPr>
              <a:t>га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зина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FT</a:t>
            </a:r>
            <a:r>
              <a:rPr sz="1800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ни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је</a:t>
            </a:r>
            <a:r>
              <a:rPr sz="18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$185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7"/>
              </a:spcBef>
            </a:pPr>
            <a:endParaRPr sz="600"/>
          </a:p>
          <a:p>
            <a:pPr marL="224790">
              <a:lnSpc>
                <a:spcPct val="100000"/>
              </a:lnSpc>
            </a:pP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5"/>
              </a:rPr>
              <a:t>h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5"/>
              </a:rPr>
              <a:t>tt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5"/>
              </a:rPr>
              <a:t>p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5"/>
              </a:rPr>
              <a:t>:/</a:t>
            </a:r>
            <a:r>
              <a:rPr sz="800" spc="5" dirty="0">
                <a:solidFill>
                  <a:srgbClr val="0033CC"/>
                </a:solidFill>
                <a:latin typeface="Arial"/>
                <a:cs typeface="Arial"/>
                <a:hlinkClick r:id="rId5"/>
              </a:rPr>
              <a:t>/</a:t>
            </a:r>
            <a:r>
              <a:rPr sz="800" spc="-20" dirty="0">
                <a:solidFill>
                  <a:srgbClr val="0033CC"/>
                </a:solidFill>
                <a:latin typeface="Arial"/>
                <a:cs typeface="Arial"/>
                <a:hlinkClick r:id="rId5"/>
              </a:rPr>
              <a:t>www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5"/>
              </a:rPr>
              <a:t>.ft.c</a:t>
            </a:r>
            <a:r>
              <a:rPr sz="800" spc="-5" dirty="0">
                <a:solidFill>
                  <a:srgbClr val="0033CC"/>
                </a:solidFill>
                <a:latin typeface="Arial"/>
                <a:cs typeface="Arial"/>
                <a:hlinkClick r:id="rId5"/>
              </a:rPr>
              <a:t>o</a:t>
            </a:r>
            <a:r>
              <a:rPr sz="800" dirty="0">
                <a:solidFill>
                  <a:srgbClr val="0033CC"/>
                </a:solidFill>
                <a:latin typeface="Arial"/>
                <a:cs typeface="Arial"/>
                <a:hlinkClick r:id="rId5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9952" y="5449696"/>
            <a:ext cx="419417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201</a:t>
            </a:r>
            <a:r>
              <a:rPr sz="800" b="1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1027" y="199009"/>
            <a:ext cx="23622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Г </a:t>
            </a:r>
            <a:r>
              <a:rPr sz="2400" b="1" u="heavy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2400" b="1" u="heavy" spc="-45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минал</a:t>
            </a:r>
            <a:r>
              <a:rPr sz="2400" b="1" u="heavy" spc="-5" dirty="0">
                <a:solidFill>
                  <a:srgbClr val="0066CC"/>
                </a:solidFill>
                <a:latin typeface="Arial"/>
                <a:cs typeface="Arial"/>
              </a:rPr>
              <a:t>и 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1808" y="795527"/>
            <a:ext cx="3738372" cy="2891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712" y="801713"/>
            <a:ext cx="5130399" cy="161775"/>
          </a:xfrm>
          <a:custGeom>
            <a:avLst/>
            <a:gdLst/>
            <a:ahLst/>
            <a:cxnLst/>
            <a:rect l="l" t="t" r="r" b="b"/>
            <a:pathLst>
              <a:path w="5130399" h="161775">
                <a:moveTo>
                  <a:pt x="0" y="161775"/>
                </a:moveTo>
                <a:lnTo>
                  <a:pt x="5130399" y="161775"/>
                </a:lnTo>
                <a:lnTo>
                  <a:pt x="5130399" y="0"/>
                </a:lnTo>
                <a:lnTo>
                  <a:pt x="0" y="0"/>
                </a:lnTo>
                <a:lnTo>
                  <a:pt x="0" y="16177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282" y="801739"/>
            <a:ext cx="4999293" cy="146402"/>
          </a:xfrm>
          <a:custGeom>
            <a:avLst/>
            <a:gdLst/>
            <a:ahLst/>
            <a:cxnLst/>
            <a:rect l="l" t="t" r="r" b="b"/>
            <a:pathLst>
              <a:path w="4999293" h="146402">
                <a:moveTo>
                  <a:pt x="0" y="146402"/>
                </a:moveTo>
                <a:lnTo>
                  <a:pt x="4999293" y="146402"/>
                </a:lnTo>
                <a:lnTo>
                  <a:pt x="4999293" y="0"/>
                </a:lnTo>
                <a:lnTo>
                  <a:pt x="0" y="0"/>
                </a:lnTo>
                <a:lnTo>
                  <a:pt x="0" y="14640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8659" y="790699"/>
            <a:ext cx="161925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ЛНГ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али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вр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555" y="798689"/>
            <a:ext cx="5142774" cy="0"/>
          </a:xfrm>
          <a:custGeom>
            <a:avLst/>
            <a:gdLst/>
            <a:ahLst/>
            <a:cxnLst/>
            <a:rect l="l" t="t" r="r" b="b"/>
            <a:pathLst>
              <a:path w="5142774">
                <a:moveTo>
                  <a:pt x="0" y="0"/>
                </a:moveTo>
                <a:lnTo>
                  <a:pt x="5142774" y="0"/>
                </a:lnTo>
              </a:path>
            </a:pathLst>
          </a:custGeom>
          <a:ln w="7421">
            <a:solidFill>
              <a:srgbClr val="4471C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634" y="801713"/>
            <a:ext cx="0" cy="161775"/>
          </a:xfrm>
          <a:custGeom>
            <a:avLst/>
            <a:gdLst/>
            <a:ahLst/>
            <a:cxnLst/>
            <a:rect l="l" t="t" r="r" b="b"/>
            <a:pathLst>
              <a:path h="161775">
                <a:moveTo>
                  <a:pt x="0" y="0"/>
                </a:moveTo>
                <a:lnTo>
                  <a:pt x="0" y="161775"/>
                </a:lnTo>
              </a:path>
            </a:pathLst>
          </a:custGeom>
          <a:ln w="7426">
            <a:solidFill>
              <a:srgbClr val="4471C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7252" y="801714"/>
            <a:ext cx="0" cy="161775"/>
          </a:xfrm>
          <a:custGeom>
            <a:avLst/>
            <a:gdLst/>
            <a:ahLst/>
            <a:cxnLst/>
            <a:rect l="l" t="t" r="r" b="b"/>
            <a:pathLst>
              <a:path h="161775">
                <a:moveTo>
                  <a:pt x="0" y="0"/>
                </a:moveTo>
                <a:lnTo>
                  <a:pt x="0" y="161775"/>
                </a:lnTo>
              </a:path>
            </a:pathLst>
          </a:custGeom>
          <a:ln w="7426">
            <a:solidFill>
              <a:srgbClr val="4471C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634" y="969594"/>
            <a:ext cx="0" cy="3794349"/>
          </a:xfrm>
          <a:custGeom>
            <a:avLst/>
            <a:gdLst/>
            <a:ahLst/>
            <a:cxnLst/>
            <a:rect l="l" t="t" r="r" b="b"/>
            <a:pathLst>
              <a:path h="3794349">
                <a:moveTo>
                  <a:pt x="0" y="0"/>
                </a:moveTo>
                <a:lnTo>
                  <a:pt x="0" y="3794349"/>
                </a:lnTo>
              </a:path>
            </a:pathLst>
          </a:custGeom>
          <a:ln w="7426">
            <a:solidFill>
              <a:srgbClr val="8EAAD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7252" y="969595"/>
            <a:ext cx="0" cy="3794349"/>
          </a:xfrm>
          <a:custGeom>
            <a:avLst/>
            <a:gdLst/>
            <a:ahLst/>
            <a:cxnLst/>
            <a:rect l="l" t="t" r="r" b="b"/>
            <a:pathLst>
              <a:path h="3794349">
                <a:moveTo>
                  <a:pt x="0" y="0"/>
                </a:moveTo>
                <a:lnTo>
                  <a:pt x="0" y="3794349"/>
                </a:lnTo>
              </a:path>
            </a:pathLst>
          </a:custGeom>
          <a:ln w="7426">
            <a:solidFill>
              <a:srgbClr val="8EAAD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712" y="3252942"/>
            <a:ext cx="1346471" cy="163310"/>
          </a:xfrm>
          <a:custGeom>
            <a:avLst/>
            <a:gdLst/>
            <a:ahLst/>
            <a:cxnLst/>
            <a:rect l="l" t="t" r="r" b="b"/>
            <a:pathLst>
              <a:path w="1346471" h="163310">
                <a:moveTo>
                  <a:pt x="0" y="163310"/>
                </a:moveTo>
                <a:lnTo>
                  <a:pt x="1346471" y="163310"/>
                </a:lnTo>
                <a:lnTo>
                  <a:pt x="1346471" y="0"/>
                </a:lnTo>
                <a:lnTo>
                  <a:pt x="0" y="0"/>
                </a:lnTo>
                <a:lnTo>
                  <a:pt x="0" y="163310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9282" y="3252929"/>
            <a:ext cx="1211951" cy="146706"/>
          </a:xfrm>
          <a:custGeom>
            <a:avLst/>
            <a:gdLst/>
            <a:ahLst/>
            <a:cxnLst/>
            <a:rect l="l" t="t" r="r" b="b"/>
            <a:pathLst>
              <a:path w="1211951" h="146706">
                <a:moveTo>
                  <a:pt x="0" y="146706"/>
                </a:moveTo>
                <a:lnTo>
                  <a:pt x="1211951" y="146706"/>
                </a:lnTo>
                <a:lnTo>
                  <a:pt x="1211951" y="0"/>
                </a:lnTo>
                <a:lnTo>
                  <a:pt x="0" y="0"/>
                </a:lnTo>
                <a:lnTo>
                  <a:pt x="0" y="146706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0246" y="3252942"/>
            <a:ext cx="812071" cy="163310"/>
          </a:xfrm>
          <a:custGeom>
            <a:avLst/>
            <a:gdLst/>
            <a:ahLst/>
            <a:cxnLst/>
            <a:rect l="l" t="t" r="r" b="b"/>
            <a:pathLst>
              <a:path w="812071" h="163310">
                <a:moveTo>
                  <a:pt x="0" y="163310"/>
                </a:moveTo>
                <a:lnTo>
                  <a:pt x="812071" y="163310"/>
                </a:lnTo>
                <a:lnTo>
                  <a:pt x="812071" y="0"/>
                </a:lnTo>
                <a:lnTo>
                  <a:pt x="0" y="0"/>
                </a:lnTo>
                <a:lnTo>
                  <a:pt x="0" y="163310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8781" y="3252929"/>
            <a:ext cx="673235" cy="146706"/>
          </a:xfrm>
          <a:custGeom>
            <a:avLst/>
            <a:gdLst/>
            <a:ahLst/>
            <a:cxnLst/>
            <a:rect l="l" t="t" r="r" b="b"/>
            <a:pathLst>
              <a:path w="673235" h="146706">
                <a:moveTo>
                  <a:pt x="0" y="146706"/>
                </a:moveTo>
                <a:lnTo>
                  <a:pt x="673235" y="146706"/>
                </a:lnTo>
                <a:lnTo>
                  <a:pt x="673235" y="0"/>
                </a:lnTo>
                <a:lnTo>
                  <a:pt x="0" y="0"/>
                </a:lnTo>
                <a:lnTo>
                  <a:pt x="0" y="146706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2266" y="3252942"/>
            <a:ext cx="992154" cy="163310"/>
          </a:xfrm>
          <a:custGeom>
            <a:avLst/>
            <a:gdLst/>
            <a:ahLst/>
            <a:cxnLst/>
            <a:rect l="l" t="t" r="r" b="b"/>
            <a:pathLst>
              <a:path w="992154" h="163310">
                <a:moveTo>
                  <a:pt x="0" y="163310"/>
                </a:moveTo>
                <a:lnTo>
                  <a:pt x="992154" y="163310"/>
                </a:lnTo>
                <a:lnTo>
                  <a:pt x="992154" y="0"/>
                </a:lnTo>
                <a:lnTo>
                  <a:pt x="0" y="0"/>
                </a:lnTo>
                <a:lnTo>
                  <a:pt x="0" y="163310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90928" y="3252929"/>
            <a:ext cx="853319" cy="146706"/>
          </a:xfrm>
          <a:custGeom>
            <a:avLst/>
            <a:gdLst/>
            <a:ahLst/>
            <a:cxnLst/>
            <a:rect l="l" t="t" r="r" b="b"/>
            <a:pathLst>
              <a:path w="853319" h="146706">
                <a:moveTo>
                  <a:pt x="0" y="146706"/>
                </a:moveTo>
                <a:lnTo>
                  <a:pt x="853319" y="146706"/>
                </a:lnTo>
                <a:lnTo>
                  <a:pt x="853319" y="0"/>
                </a:lnTo>
                <a:lnTo>
                  <a:pt x="0" y="0"/>
                </a:lnTo>
                <a:lnTo>
                  <a:pt x="0" y="146706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4383" y="3252942"/>
            <a:ext cx="1080819" cy="163310"/>
          </a:xfrm>
          <a:custGeom>
            <a:avLst/>
            <a:gdLst/>
            <a:ahLst/>
            <a:cxnLst/>
            <a:rect l="l" t="t" r="r" b="b"/>
            <a:pathLst>
              <a:path w="1080819" h="163310">
                <a:moveTo>
                  <a:pt x="0" y="163310"/>
                </a:moveTo>
                <a:lnTo>
                  <a:pt x="1080819" y="163310"/>
                </a:lnTo>
                <a:lnTo>
                  <a:pt x="1080819" y="0"/>
                </a:lnTo>
                <a:lnTo>
                  <a:pt x="0" y="0"/>
                </a:lnTo>
                <a:lnTo>
                  <a:pt x="0" y="163310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83045" y="3252929"/>
            <a:ext cx="943519" cy="146706"/>
          </a:xfrm>
          <a:custGeom>
            <a:avLst/>
            <a:gdLst/>
            <a:ahLst/>
            <a:cxnLst/>
            <a:rect l="l" t="t" r="r" b="b"/>
            <a:pathLst>
              <a:path w="943519" h="146706">
                <a:moveTo>
                  <a:pt x="0" y="146706"/>
                </a:moveTo>
                <a:lnTo>
                  <a:pt x="943519" y="146706"/>
                </a:lnTo>
                <a:lnTo>
                  <a:pt x="943519" y="0"/>
                </a:lnTo>
                <a:lnTo>
                  <a:pt x="0" y="0"/>
                </a:lnTo>
                <a:lnTo>
                  <a:pt x="0" y="146706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5215" y="3252942"/>
            <a:ext cx="898882" cy="163310"/>
          </a:xfrm>
          <a:custGeom>
            <a:avLst/>
            <a:gdLst/>
            <a:ahLst/>
            <a:cxnLst/>
            <a:rect l="l" t="t" r="r" b="b"/>
            <a:pathLst>
              <a:path w="898882" h="163310">
                <a:moveTo>
                  <a:pt x="0" y="163310"/>
                </a:moveTo>
                <a:lnTo>
                  <a:pt x="898882" y="163310"/>
                </a:lnTo>
                <a:lnTo>
                  <a:pt x="898882" y="0"/>
                </a:lnTo>
                <a:lnTo>
                  <a:pt x="0" y="0"/>
                </a:lnTo>
                <a:lnTo>
                  <a:pt x="0" y="163310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3878" y="3252929"/>
            <a:ext cx="764667" cy="146706"/>
          </a:xfrm>
          <a:custGeom>
            <a:avLst/>
            <a:gdLst/>
            <a:ahLst/>
            <a:cxnLst/>
            <a:rect l="l" t="t" r="r" b="b"/>
            <a:pathLst>
              <a:path w="764667" h="146706">
                <a:moveTo>
                  <a:pt x="0" y="146706"/>
                </a:moveTo>
                <a:lnTo>
                  <a:pt x="764667" y="146706"/>
                </a:lnTo>
                <a:lnTo>
                  <a:pt x="764667" y="0"/>
                </a:lnTo>
                <a:lnTo>
                  <a:pt x="0" y="0"/>
                </a:lnTo>
                <a:lnTo>
                  <a:pt x="0" y="146706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6388" y="3411275"/>
            <a:ext cx="75565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У изградњи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7555" y="3419266"/>
            <a:ext cx="5142775" cy="0"/>
          </a:xfrm>
          <a:custGeom>
            <a:avLst/>
            <a:gdLst/>
            <a:ahLst/>
            <a:cxnLst/>
            <a:rect l="l" t="t" r="r" b="b"/>
            <a:pathLst>
              <a:path w="5142775">
                <a:moveTo>
                  <a:pt x="0" y="0"/>
                </a:moveTo>
                <a:lnTo>
                  <a:pt x="5142775" y="0"/>
                </a:lnTo>
              </a:path>
            </a:pathLst>
          </a:custGeom>
          <a:ln w="7422">
            <a:solidFill>
              <a:srgbClr val="8EAAD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5215" y="4264781"/>
            <a:ext cx="898882" cy="161775"/>
          </a:xfrm>
          <a:custGeom>
            <a:avLst/>
            <a:gdLst/>
            <a:ahLst/>
            <a:cxnLst/>
            <a:rect l="l" t="t" r="r" b="b"/>
            <a:pathLst>
              <a:path w="898882" h="161775">
                <a:moveTo>
                  <a:pt x="0" y="161775"/>
                </a:moveTo>
                <a:lnTo>
                  <a:pt x="898882" y="161775"/>
                </a:lnTo>
                <a:lnTo>
                  <a:pt x="898882" y="0"/>
                </a:lnTo>
                <a:lnTo>
                  <a:pt x="0" y="0"/>
                </a:lnTo>
                <a:lnTo>
                  <a:pt x="0" y="161775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7555" y="4429633"/>
            <a:ext cx="5142775" cy="0"/>
          </a:xfrm>
          <a:custGeom>
            <a:avLst/>
            <a:gdLst/>
            <a:ahLst/>
            <a:cxnLst/>
            <a:rect l="l" t="t" r="r" b="b"/>
            <a:pathLst>
              <a:path w="5142775">
                <a:moveTo>
                  <a:pt x="0" y="0"/>
                </a:moveTo>
                <a:lnTo>
                  <a:pt x="5142775" y="0"/>
                </a:lnTo>
              </a:path>
            </a:pathLst>
          </a:custGeom>
          <a:ln w="7421">
            <a:solidFill>
              <a:srgbClr val="8EAAD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5215" y="4602168"/>
            <a:ext cx="898882" cy="161775"/>
          </a:xfrm>
          <a:custGeom>
            <a:avLst/>
            <a:gdLst/>
            <a:ahLst/>
            <a:cxnLst/>
            <a:rect l="l" t="t" r="r" b="b"/>
            <a:pathLst>
              <a:path w="898882" h="161775">
                <a:moveTo>
                  <a:pt x="0" y="161775"/>
                </a:moveTo>
                <a:lnTo>
                  <a:pt x="898882" y="161775"/>
                </a:lnTo>
                <a:lnTo>
                  <a:pt x="898882" y="0"/>
                </a:lnTo>
                <a:lnTo>
                  <a:pt x="0" y="0"/>
                </a:lnTo>
                <a:lnTo>
                  <a:pt x="0" y="161775"/>
                </a:lnTo>
                <a:close/>
              </a:path>
            </a:pathLst>
          </a:custGeom>
          <a:solidFill>
            <a:srgbClr val="D9E1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7555" y="4599096"/>
            <a:ext cx="5142775" cy="0"/>
          </a:xfrm>
          <a:custGeom>
            <a:avLst/>
            <a:gdLst/>
            <a:ahLst/>
            <a:cxnLst/>
            <a:rect l="l" t="t" r="r" b="b"/>
            <a:pathLst>
              <a:path w="5142775">
                <a:moveTo>
                  <a:pt x="0" y="0"/>
                </a:moveTo>
                <a:lnTo>
                  <a:pt x="5142775" y="0"/>
                </a:lnTo>
              </a:path>
            </a:pathLst>
          </a:custGeom>
          <a:ln w="7421">
            <a:solidFill>
              <a:srgbClr val="8EAAD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555" y="4767019"/>
            <a:ext cx="5142775" cy="0"/>
          </a:xfrm>
          <a:custGeom>
            <a:avLst/>
            <a:gdLst/>
            <a:ahLst/>
            <a:cxnLst/>
            <a:rect l="l" t="t" r="r" b="b"/>
            <a:pathLst>
              <a:path w="5142775">
                <a:moveTo>
                  <a:pt x="0" y="0"/>
                </a:moveTo>
                <a:lnTo>
                  <a:pt x="5142775" y="0"/>
                </a:lnTo>
              </a:path>
            </a:pathLst>
          </a:custGeom>
          <a:ln w="7421">
            <a:solidFill>
              <a:srgbClr val="8EAAD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87039" y="3211067"/>
            <a:ext cx="918972" cy="1607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29585" y="3233292"/>
            <a:ext cx="760729" cy="1449197"/>
          </a:xfrm>
          <a:custGeom>
            <a:avLst/>
            <a:gdLst/>
            <a:ahLst/>
            <a:cxnLst/>
            <a:rect l="l" t="t" r="r" b="b"/>
            <a:pathLst>
              <a:path w="760729" h="1449197">
                <a:moveTo>
                  <a:pt x="713387" y="1386190"/>
                </a:moveTo>
                <a:lnTo>
                  <a:pt x="690372" y="1398143"/>
                </a:lnTo>
                <a:lnTo>
                  <a:pt x="760729" y="1449197"/>
                </a:lnTo>
                <a:lnTo>
                  <a:pt x="759900" y="1397635"/>
                </a:lnTo>
                <a:lnTo>
                  <a:pt x="719327" y="1397635"/>
                </a:lnTo>
                <a:lnTo>
                  <a:pt x="713387" y="1386190"/>
                </a:lnTo>
                <a:close/>
              </a:path>
              <a:path w="760729" h="1449197">
                <a:moveTo>
                  <a:pt x="736374" y="1374252"/>
                </a:moveTo>
                <a:lnTo>
                  <a:pt x="713387" y="1386190"/>
                </a:lnTo>
                <a:lnTo>
                  <a:pt x="719327" y="1397635"/>
                </a:lnTo>
                <a:lnTo>
                  <a:pt x="742314" y="1385697"/>
                </a:lnTo>
                <a:lnTo>
                  <a:pt x="736374" y="1374252"/>
                </a:lnTo>
                <a:close/>
              </a:path>
              <a:path w="760729" h="1449197">
                <a:moveTo>
                  <a:pt x="759332" y="1362329"/>
                </a:moveTo>
                <a:lnTo>
                  <a:pt x="736374" y="1374252"/>
                </a:lnTo>
                <a:lnTo>
                  <a:pt x="742314" y="1385697"/>
                </a:lnTo>
                <a:lnTo>
                  <a:pt x="719327" y="1397635"/>
                </a:lnTo>
                <a:lnTo>
                  <a:pt x="759900" y="1397635"/>
                </a:lnTo>
                <a:lnTo>
                  <a:pt x="759332" y="1362329"/>
                </a:lnTo>
                <a:close/>
              </a:path>
              <a:path w="760729" h="1449197">
                <a:moveTo>
                  <a:pt x="23113" y="0"/>
                </a:moveTo>
                <a:lnTo>
                  <a:pt x="0" y="11937"/>
                </a:lnTo>
                <a:lnTo>
                  <a:pt x="713387" y="1386190"/>
                </a:lnTo>
                <a:lnTo>
                  <a:pt x="736374" y="1374252"/>
                </a:lnTo>
                <a:lnTo>
                  <a:pt x="23113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6113" y="5124322"/>
            <a:ext cx="7541895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64769" indent="-287020">
              <a:lnSpc>
                <a:spcPct val="10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 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0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0. </a:t>
            </a:r>
            <a:r>
              <a:rPr sz="1800" spc="-3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ине Е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па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ће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по</a:t>
            </a:r>
            <a:r>
              <a:rPr sz="1800" spc="-3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ћ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ти</a:t>
            </a:r>
            <a:r>
              <a:rPr sz="18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аци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spc="-6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 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НГ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минала за 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тних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78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ми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иј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800" spc="-7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убних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за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ч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4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spc="-12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spc="-3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7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%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ћ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ања</a:t>
            </a:r>
            <a:r>
              <a:rPr sz="18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се 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носи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на 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Ш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ниј</a:t>
            </a:r>
            <a:r>
              <a:rPr sz="1800" spc="-204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,</a:t>
            </a:r>
            <a:r>
              <a:rPr sz="1800" spc="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Фр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нц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8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Ен</a:t>
            </a:r>
            <a:r>
              <a:rPr sz="1800" spc="-3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ес</a:t>
            </a:r>
            <a:r>
              <a:rPr sz="18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endParaRPr sz="1800">
              <a:latin typeface="Arial"/>
              <a:cs typeface="Arial"/>
            </a:endParaRPr>
          </a:p>
          <a:p>
            <a:pPr marL="299085" marR="6350" indent="-287020">
              <a:lnSpc>
                <a:spcPct val="10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ак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су м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ћн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сти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 на е</a:t>
            </a:r>
            <a:r>
              <a:rPr sz="18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он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мским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осн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Ис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spc="-4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чно</a:t>
            </a:r>
            <a:r>
              <a:rPr sz="18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Евр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пс</a:t>
            </a:r>
            <a:r>
              <a:rPr sz="18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 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ље</a:t>
            </a:r>
            <a:r>
              <a:rPr sz="18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ис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 </a:t>
            </a:r>
            <a:r>
              <a:rPr sz="1800" spc="3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8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аци</a:t>
            </a:r>
            <a:r>
              <a:rPr sz="18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spc="-6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е?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432" y="4789932"/>
            <a:ext cx="545592" cy="277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17</a:t>
            </a:fld>
            <a:endParaRPr sz="90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56920" y="3590942"/>
          <a:ext cx="5136616" cy="674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7058"/>
                <a:gridCol w="950567"/>
                <a:gridCol w="987383"/>
                <a:gridCol w="1003729"/>
                <a:gridCol w="957879"/>
              </a:tblGrid>
              <a:tr h="167927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b="1" spc="10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ра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ска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426">
                      <a:solidFill>
                        <a:srgbClr val="8EAADB"/>
                      </a:solidFill>
                      <a:prstDash val="solid"/>
                    </a:lnL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426">
                      <a:solidFill>
                        <a:srgbClr val="8EAADB"/>
                      </a:solidFill>
                      <a:prstDash val="solid"/>
                    </a:lnR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6946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ија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426">
                      <a:solidFill>
                        <a:srgbClr val="8EAADB"/>
                      </a:solidFill>
                      <a:prstDash val="solid"/>
                    </a:lnL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34340">
                        <a:lnSpc>
                          <a:spcPts val="1045"/>
                        </a:lnSpc>
                        <a:tabLst>
                          <a:tab pos="683895" algn="l"/>
                        </a:tabLst>
                      </a:pPr>
                      <a:r>
                        <a:rPr sz="1500" baseline="16666" dirty="0">
                          <a:latin typeface="Arial"/>
                          <a:cs typeface="Arial"/>
                        </a:rPr>
                        <a:t>4	</a:t>
                      </a:r>
                      <a:r>
                        <a:rPr sz="1000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78 м</a:t>
                      </a:r>
                      <a:r>
                        <a:rPr sz="1000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м3  </a:t>
                      </a:r>
                      <a:r>
                        <a:rPr sz="1000" spc="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aseline="16666" dirty="0">
                          <a:latin typeface="Arial"/>
                          <a:cs typeface="Arial"/>
                        </a:rPr>
                        <a:t>4</a:t>
                      </a:r>
                      <a:endParaRPr sz="1500" baseline="166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426">
                      <a:solidFill>
                        <a:srgbClr val="8EAADB"/>
                      </a:solidFill>
                      <a:prstDash val="solid"/>
                    </a:lnR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67927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љ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ска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426">
                      <a:solidFill>
                        <a:srgbClr val="8EAADB"/>
                      </a:solidFill>
                      <a:prstDash val="solid"/>
                    </a:lnL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426">
                      <a:solidFill>
                        <a:srgbClr val="8EAADB"/>
                      </a:solidFill>
                      <a:prstDash val="solid"/>
                    </a:lnR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69157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ни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ј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426">
                      <a:solidFill>
                        <a:srgbClr val="8EAADB"/>
                      </a:solidFill>
                      <a:prstDash val="solid"/>
                    </a:lnL>
                    <a:lnT w="7421">
                      <a:solidFill>
                        <a:srgbClr val="8EAADB"/>
                      </a:solidFill>
                      <a:prstDash val="solid"/>
                    </a:lnT>
                    <a:lnB w="711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11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11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11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33%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426">
                      <a:solidFill>
                        <a:srgbClr val="8EAADB"/>
                      </a:solidFill>
                      <a:prstDash val="solid"/>
                    </a:lnR>
                    <a:lnT w="7421">
                      <a:solidFill>
                        <a:srgbClr val="8EAADB"/>
                      </a:solidFill>
                      <a:prstDash val="solid"/>
                    </a:lnT>
                    <a:lnB w="7114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82258" y="971125"/>
          <a:ext cx="5078025" cy="2282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4157"/>
                <a:gridCol w="856349"/>
                <a:gridCol w="977791"/>
                <a:gridCol w="1173033"/>
                <a:gridCol w="776695"/>
              </a:tblGrid>
              <a:tr h="444815"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Земља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4471C4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91440" indent="196850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ј т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4471C4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97790" indent="-635" algn="ctr">
                        <a:lnSpc>
                          <a:spcPct val="956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у м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ј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ма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м3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4471C4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92710" indent="1905" algn="ctr">
                        <a:lnSpc>
                          <a:spcPct val="956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у м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ј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ма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4471C4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ћ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ање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4471C4"/>
                      </a:solidFill>
                      <a:prstDash val="solid"/>
                    </a:lnT>
                    <a:lnB w="7423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52465"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ти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ни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3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3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3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3">
                      <a:solidFill>
                        <a:srgbClr val="8EAAD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422">
                      <a:solidFill>
                        <a:srgbClr val="4471C4"/>
                      </a:solidFill>
                      <a:prstDash val="solid"/>
                    </a:lnT>
                    <a:lnB w="7423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67939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Бел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ија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3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3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3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3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33%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3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69462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spc="10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ра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ска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52%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6794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Грчка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38%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69462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али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ј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6794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Порт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гал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69462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ни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ј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67686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ола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ди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ј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11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11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11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11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33%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11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68762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spc="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рска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114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114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114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114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114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68513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Вели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Бр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ија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6794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Ук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но: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2">
                      <a:solidFill>
                        <a:srgbClr val="8EAADB"/>
                      </a:solidFill>
                      <a:prstDash val="solid"/>
                    </a:lnT>
                    <a:lnB w="7422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282258" y="3687948"/>
          <a:ext cx="4964942" cy="10827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080"/>
                <a:gridCol w="794820"/>
                <a:gridCol w="987648"/>
                <a:gridCol w="1002741"/>
                <a:gridCol w="808653"/>
              </a:tblGrid>
              <a:tr h="233945">
                <a:tc rowSpan="3" gridSpan="3"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7921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7921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5071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Ук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но: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421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67923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Ук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но  до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21">
                      <a:solidFill>
                        <a:srgbClr val="8EAADB"/>
                      </a:solidFill>
                      <a:prstDash val="solid"/>
                    </a:lnT>
                    <a:lnB w="7421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8635" y="199009"/>
            <a:ext cx="5586730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 Ал</a:t>
            </a:r>
            <a:r>
              <a:rPr sz="2400" b="1" u="heavy" spc="-3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ерна</a:t>
            </a:r>
            <a:r>
              <a:rPr sz="2400" b="1" u="heavy" spc="-3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ивни </a:t>
            </a:r>
            <a:r>
              <a:rPr sz="2400" b="1" u="heavy" spc="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правци 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сна</a:t>
            </a:r>
            <a:r>
              <a:rPr sz="2400" b="1" u="heavy" spc="-60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де</a:t>
            </a:r>
            <a:r>
              <a:rPr sz="2400" b="1" u="heavy" spc="-4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ања </a:t>
            </a:r>
            <a:r>
              <a:rPr sz="2400" b="1" u="heavy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ts val="2855"/>
              </a:lnSpc>
            </a:pPr>
            <a:r>
              <a:rPr sz="2400" b="1" u="heavy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spc="-40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2400" b="1" u="heavy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ка </a:t>
            </a:r>
            <a:r>
              <a:rPr sz="2400" b="1" u="heavy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и  Х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2400" b="1" u="heavy" spc="-4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2400" b="1" u="heavy" spc="-6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ска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162811"/>
            <a:ext cx="3810000" cy="2208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18609" y="1128776"/>
            <a:ext cx="4674235" cy="2172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Проје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трон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ом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ропс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ије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5"/>
              </a:spcBef>
              <a:buClr>
                <a:srgbClr val="0066CC"/>
              </a:buClr>
              <a:buFont typeface="Wingdings"/>
              <a:buChar char=""/>
            </a:pPr>
            <a:endParaRPr sz="950"/>
          </a:p>
          <a:p>
            <a:pPr marL="355600" marR="478155" indent="-342900">
              <a:lnSpc>
                <a:spcPct val="70000"/>
              </a:lnSpc>
              <a:buClr>
                <a:srgbClr val="0066CC"/>
              </a:buClr>
              <a:buFont typeface="Wingdings"/>
              <a:buChar char=""/>
              <a:tabLst>
                <a:tab pos="354965" algn="l"/>
              </a:tabLst>
            </a:pPr>
            <a:r>
              <a:rPr sz="1600" spc="-55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ар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доб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ја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зповр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тна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ср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дст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 Срб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ја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кр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дит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ts val="1785"/>
              </a:lnSpc>
              <a:spcBef>
                <a:spcPts val="430"/>
              </a:spcBef>
              <a:buClr>
                <a:srgbClr val="0066CC"/>
              </a:buClr>
              <a:buFont typeface="Wingdings"/>
              <a:buChar char=""/>
              <a:tabLst>
                <a:tab pos="354965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Про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ење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вр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дност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српс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деон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70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480"/>
              </a:lnSpc>
            </a:pP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илион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 marL="355600" marR="43815" indent="-342900">
              <a:lnSpc>
                <a:spcPct val="70000"/>
              </a:lnSpc>
              <a:buClr>
                <a:srgbClr val="0066CC"/>
              </a:buClr>
              <a:buFont typeface="Wingdings"/>
              <a:buChar char=""/>
              <a:tabLst>
                <a:tab pos="354965" algn="l"/>
              </a:tabLst>
            </a:pPr>
            <a:r>
              <a:rPr sz="1600" spc="-9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лико</a:t>
            </a:r>
            <a:r>
              <a:rPr sz="1600" spc="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не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изврше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тне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естц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је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наш</a:t>
            </a:r>
            <a:r>
              <a:rPr sz="1600" spc="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сис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ем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(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до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ај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 и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пре</a:t>
            </a:r>
            <a:r>
              <a:rPr sz="1600" spc="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ор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ск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ан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е)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неће радити</a:t>
            </a:r>
            <a:r>
              <a:rPr sz="1600" spc="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че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ан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5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апац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.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тр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 д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ср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208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лио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3733800"/>
            <a:ext cx="3810000" cy="2863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7170" y="3917442"/>
            <a:ext cx="4744720" cy="200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1785"/>
              </a:lnSpc>
              <a:buClr>
                <a:srgbClr val="0066CC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Проје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ани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апац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4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6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B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m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ом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480"/>
              </a:lnSpc>
            </a:pP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апа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8"/>
              </a:spcBef>
            </a:pPr>
            <a:endParaRPr sz="950"/>
          </a:p>
          <a:p>
            <a:pPr marL="355600" marR="6350" indent="-342900">
              <a:lnSpc>
                <a:spcPct val="70000"/>
              </a:lnSpc>
              <a:buClr>
                <a:srgbClr val="0066CC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0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рен</a:t>
            </a:r>
            <a:r>
              <a:rPr sz="1600" spc="-3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тно</a:t>
            </a:r>
            <a:r>
              <a:rPr sz="1600" spc="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је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проје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ф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зи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јав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пра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за с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8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дију</a:t>
            </a:r>
            <a:r>
              <a:rPr sz="1600" spc="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про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ени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ти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аја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прик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пљању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 по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8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да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за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истражне</a:t>
            </a:r>
            <a:r>
              <a:rPr sz="1600" spc="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радо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"/>
              </a:spcBef>
              <a:buClr>
                <a:srgbClr val="0066CC"/>
              </a:buClr>
              <a:buFont typeface="Arial"/>
              <a:buChar char="•"/>
            </a:pPr>
            <a:endParaRPr sz="1000"/>
          </a:p>
          <a:p>
            <a:pPr marL="355600" marR="106680" indent="-342900">
              <a:lnSpc>
                <a:spcPct val="70000"/>
              </a:lnSpc>
              <a:buClr>
                <a:srgbClr val="0066CC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До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сада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су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присти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ле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4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по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8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стриј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х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ла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ча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3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пон</a:t>
            </a:r>
            <a:r>
              <a:rPr sz="1600" spc="-8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де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ф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ансиј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х</a:t>
            </a:r>
            <a:r>
              <a:rPr sz="1600" spc="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ла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ча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8"/>
              </a:spcBef>
              <a:buClr>
                <a:srgbClr val="0066CC"/>
              </a:buClr>
              <a:buFont typeface="Arial"/>
              <a:buChar char="•"/>
            </a:pPr>
            <a:endParaRPr sz="950"/>
          </a:p>
          <a:p>
            <a:pPr marL="355600" marR="40005" indent="-342900">
              <a:lnSpc>
                <a:spcPct val="70000"/>
              </a:lnSpc>
              <a:buClr>
                <a:srgbClr val="0066CC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Хрв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 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регио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ал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ис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апац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18</a:t>
            </a:fld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8127" y="937514"/>
            <a:ext cx="4815205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Ин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ерконе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арс</a:t>
            </a:r>
            <a:r>
              <a:rPr sz="1400" spc="3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 –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Ни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–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ими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тровград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-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фи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5934" y="3582161"/>
            <a:ext cx="265112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Хр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3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–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ЛНГ</a:t>
            </a:r>
            <a:r>
              <a:rPr sz="14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нал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КРК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683" y="199009"/>
            <a:ext cx="25323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spc="-1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2400" b="1" u="heavy" spc="-4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сла </a:t>
            </a:r>
            <a:r>
              <a:rPr sz="2400" b="1" u="heavy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пројекат </a:t>
            </a:r>
            <a:r>
              <a:rPr sz="2400" b="1" u="heavy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CC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447" y="1341119"/>
            <a:ext cx="4978908" cy="3941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98440" y="1314069"/>
            <a:ext cx="3689985" cy="355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0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хн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даци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29"/>
              </a:spcBef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</a:t>
            </a:r>
            <a:r>
              <a:rPr sz="1600" spc="-6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ак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рс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чкој</a:t>
            </a:r>
            <a:r>
              <a:rPr sz="1600" spc="6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гран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ци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15"/>
              </a:spcBef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360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k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D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140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0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кр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з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чк</a:t>
            </a:r>
            <a:r>
              <a:rPr sz="1600" spc="-18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,</a:t>
            </a:r>
            <a:r>
              <a:rPr sz="1600" spc="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три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25"/>
              </a:spcBef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175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k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D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140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0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кр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з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дон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ју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85"/>
              </a:lnSpc>
              <a:spcBef>
                <a:spcPts val="225"/>
              </a:spcBef>
              <a:tabLst>
                <a:tab pos="299085" algn="l"/>
              </a:tabLst>
            </a:pPr>
            <a:r>
              <a:rPr sz="1600" spc="-10" dirty="0">
                <a:solidFill>
                  <a:srgbClr val="0066CC"/>
                </a:solidFill>
                <a:latin typeface="Wingdings"/>
                <a:cs typeface="Wingdings"/>
              </a:rPr>
              <a:t></a:t>
            </a:r>
            <a:r>
              <a:rPr sz="1600" spc="-10" dirty="0">
                <a:solidFill>
                  <a:srgbClr val="0066CC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420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k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D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140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0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160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k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D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1200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480"/>
              </a:lnSpc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з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Ср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ј</a:t>
            </a:r>
            <a:r>
              <a:rPr sz="1600" spc="-19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,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две </a:t>
            </a:r>
            <a:r>
              <a:rPr sz="1600" spc="-3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135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MW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4"/>
              </a:spcBef>
            </a:pPr>
            <a:endParaRPr sz="750"/>
          </a:p>
          <a:p>
            <a:pPr marL="299085" marR="391160" indent="-287020">
              <a:lnSpc>
                <a:spcPct val="7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361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k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D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1200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кр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з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ађар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ск</a:t>
            </a:r>
            <a:r>
              <a:rPr sz="1600" spc="-18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, ј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50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MW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25"/>
              </a:spcBef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Проје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ани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апац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27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Bcm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0066CC"/>
              </a:buClr>
              <a:buFont typeface="Wingdings"/>
              <a:buChar char=""/>
            </a:pPr>
            <a:endParaRPr sz="800"/>
          </a:p>
          <a:p>
            <a:pPr marL="299085" marR="6350" indent="-287020">
              <a:lnSpc>
                <a:spcPct val="7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9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5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трош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ови</a:t>
            </a:r>
            <a:r>
              <a:rPr sz="1600" spc="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4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5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илија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ди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ра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3"/>
              </a:spcBef>
              <a:buClr>
                <a:srgbClr val="0066CC"/>
              </a:buClr>
              <a:buFont typeface="Wingdings"/>
              <a:buChar char=""/>
            </a:pPr>
            <a:endParaRPr sz="750"/>
          </a:p>
          <a:p>
            <a:pPr marL="299085" marR="881380" indent="-287020">
              <a:lnSpc>
                <a:spcPct val="7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0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рош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ови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Срб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ји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1.6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илија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ди</a:t>
            </a:r>
            <a:r>
              <a:rPr sz="1600" spc="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ра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0066CC"/>
              </a:buClr>
              <a:buFont typeface="Wingdings"/>
              <a:buChar char=""/>
            </a:pPr>
            <a:endParaRPr sz="800"/>
          </a:p>
          <a:p>
            <a:pPr marL="299085" marR="208915" indent="-287020">
              <a:lnSpc>
                <a:spcPct val="70000"/>
              </a:lnSpc>
              <a:buClr>
                <a:srgbClr val="0066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Проје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је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но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ан</a:t>
            </a:r>
            <a:r>
              <a:rPr sz="1600" spc="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за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PCI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проје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опш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ег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ЕУ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ере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19</a:t>
            </a:fld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037" y="5718454"/>
            <a:ext cx="772731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6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ог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пројек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тре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5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пос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оји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са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апа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жељен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хн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чке</a:t>
            </a:r>
            <a:r>
              <a:rPr sz="1600" spc="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арак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ер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ст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endParaRPr sz="1600"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(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рађене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ос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про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ене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ија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их</a:t>
            </a:r>
            <a:r>
              <a:rPr sz="1600" spc="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чесн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4026" y="125221"/>
            <a:ext cx="41560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2000" b="1" spc="-9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ДИЈА</a:t>
            </a:r>
            <a:r>
              <a:rPr sz="2000" b="1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ЛУ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Ч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АЈА:</a:t>
            </a:r>
            <a:r>
              <a:rPr sz="2000" b="1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СРБИЈА</a:t>
            </a:r>
            <a:r>
              <a:rPr sz="2000" b="1" spc="-114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2000" b="1" spc="-4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409" y="1143634"/>
            <a:ext cx="8028305" cy="5557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0">
              <a:lnSpc>
                <a:spcPct val="100000"/>
              </a:lnSpc>
              <a:tabLst>
                <a:tab pos="1764030" algn="l"/>
                <a:tab pos="4342765" algn="l"/>
              </a:tabLst>
            </a:pP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ЈП	Срб</a:t>
            </a:r>
            <a:r>
              <a:rPr sz="3600" spc="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3600" spc="-8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ас</a:t>
            </a:r>
            <a:r>
              <a:rPr sz="36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у	2015</a:t>
            </a:r>
            <a:r>
              <a:rPr sz="36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spc="-9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3600" spc="-8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дини</a:t>
            </a:r>
            <a:r>
              <a:rPr sz="3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spc="5" dirty="0">
                <a:solidFill>
                  <a:srgbClr val="0033CC"/>
                </a:solidFill>
                <a:latin typeface="Arial"/>
                <a:cs typeface="Arial"/>
              </a:rPr>
              <a:t>ј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endParaRPr sz="36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3600" u="heavy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u="heavy" dirty="0" err="1" smtClean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3600" u="heavy" spc="-40" dirty="0" err="1" smtClean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3600" u="heavy" dirty="0" err="1" smtClean="0">
                <a:solidFill>
                  <a:srgbClr val="0033CC"/>
                </a:solidFill>
                <a:latin typeface="Arial"/>
                <a:cs typeface="Arial"/>
              </a:rPr>
              <a:t>зитивно</a:t>
            </a:r>
            <a:r>
              <a:rPr sz="3600" u="heavy" dirty="0" smtClean="0">
                <a:solidFill>
                  <a:srgbClr val="0033CC"/>
                </a:solidFill>
                <a:latin typeface="Arial"/>
                <a:cs typeface="Arial"/>
              </a:rPr>
              <a:t>  </a:t>
            </a:r>
            <a:r>
              <a:rPr sz="3600" u="heavy" spc="-15" dirty="0" err="1" smtClean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3600" u="heavy" dirty="0" err="1" smtClean="0">
                <a:solidFill>
                  <a:srgbClr val="0033CC"/>
                </a:solidFill>
                <a:latin typeface="Arial"/>
                <a:cs typeface="Arial"/>
              </a:rPr>
              <a:t>осло</a:t>
            </a:r>
            <a:r>
              <a:rPr sz="3600" u="heavy" spc="-40" dirty="0" err="1" smtClean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3600" u="heavy" dirty="0" err="1" smtClean="0">
                <a:solidFill>
                  <a:srgbClr val="0033CC"/>
                </a:solidFill>
                <a:latin typeface="Arial"/>
                <a:cs typeface="Arial"/>
              </a:rPr>
              <a:t>ало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50"/>
              </a:spcBef>
            </a:pPr>
            <a:endParaRPr sz="1000" dirty="0"/>
          </a:p>
          <a:p>
            <a:pPr algn="ctr">
              <a:lnSpc>
                <a:spcPct val="100000"/>
              </a:lnSpc>
            </a:pP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Ос</a:t>
            </a:r>
            <a:r>
              <a:rPr sz="36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3600" spc="-4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арена </a:t>
            </a:r>
            <a:r>
              <a:rPr sz="3600" spc="-2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ос</a:t>
            </a:r>
            <a:r>
              <a:rPr sz="3600" spc="3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овна добит </a:t>
            </a:r>
            <a:r>
              <a:rPr sz="3600" spc="-8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д </a:t>
            </a:r>
            <a:r>
              <a:rPr sz="3600" spc="-4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3600" spc="-8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016635" algn="l"/>
                <a:tab pos="3359785" algn="l"/>
                <a:tab pos="4264660" algn="l"/>
                <a:tab pos="5292090" algn="l"/>
                <a:tab pos="6148705" algn="l"/>
              </a:tabLst>
            </a:pPr>
            <a:r>
              <a:rPr sz="3600" u="heavy" dirty="0" smtClean="0">
                <a:solidFill>
                  <a:srgbClr val="0033CC"/>
                </a:solidFill>
                <a:latin typeface="Arial"/>
                <a:cs typeface="Arial"/>
              </a:rPr>
              <a:t>13,7 </a:t>
            </a:r>
            <a:r>
              <a:rPr sz="3600" u="heavy" dirty="0" err="1" smtClean="0">
                <a:solidFill>
                  <a:srgbClr val="0033CC"/>
                </a:solidFill>
                <a:latin typeface="Arial"/>
                <a:cs typeface="Arial"/>
              </a:rPr>
              <a:t>милија</a:t>
            </a:r>
            <a:r>
              <a:rPr sz="3600" u="heavy" spc="-80" dirty="0" err="1" smtClean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3600" u="heavy" dirty="0" err="1" smtClean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r>
              <a:rPr sz="3600" u="heavy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u="heavy" dirty="0" err="1" smtClean="0">
                <a:solidFill>
                  <a:srgbClr val="0033CC"/>
                </a:solidFill>
                <a:latin typeface="Arial"/>
                <a:cs typeface="Arial"/>
              </a:rPr>
              <a:t>или</a:t>
            </a:r>
            <a:r>
              <a:rPr sz="3600" u="heavy" dirty="0" smtClean="0">
                <a:solidFill>
                  <a:srgbClr val="0033CC"/>
                </a:solidFill>
                <a:latin typeface="Arial"/>
                <a:cs typeface="Arial"/>
              </a:rPr>
              <a:t> ЕУР </a:t>
            </a:r>
            <a:r>
              <a:rPr sz="3600" u="heavy" spc="-265" dirty="0" smtClean="0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sz="3600" u="heavy" dirty="0" smtClean="0">
                <a:solidFill>
                  <a:srgbClr val="0033CC"/>
                </a:solidFill>
                <a:latin typeface="Arial"/>
                <a:cs typeface="Arial"/>
              </a:rPr>
              <a:t>13</a:t>
            </a:r>
            <a:r>
              <a:rPr lang="en-US" sz="3600" u="heavy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u="heavy" dirty="0" err="1" smtClean="0">
                <a:solidFill>
                  <a:srgbClr val="0033CC"/>
                </a:solidFill>
                <a:latin typeface="Arial"/>
                <a:cs typeface="Arial"/>
              </a:rPr>
              <a:t>милиона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50"/>
              </a:spcBef>
            </a:pPr>
            <a:endParaRPr sz="1000" dirty="0"/>
          </a:p>
          <a:p>
            <a:pPr algn="ctr">
              <a:lnSpc>
                <a:spcPct val="100000"/>
              </a:lnSpc>
              <a:tabLst>
                <a:tab pos="2907665" algn="l"/>
                <a:tab pos="4282440" algn="l"/>
                <a:tab pos="4920615" algn="l"/>
              </a:tabLst>
            </a:pP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Ост</a:t>
            </a:r>
            <a:r>
              <a:rPr sz="3600" spc="-5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аре</a:t>
            </a:r>
            <a:r>
              <a:rPr sz="3600" spc="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36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је	добит	</a:t>
            </a:r>
            <a:r>
              <a:rPr sz="3600" spc="-8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д	</a:t>
            </a:r>
            <a:r>
              <a:rPr sz="3600" spc="-3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3600" spc="-8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3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0033CC"/>
                </a:solidFill>
                <a:latin typeface="Arial"/>
                <a:cs typeface="Arial"/>
              </a:rPr>
              <a:t>2,96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u="heavy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0033CC"/>
                </a:solidFill>
                <a:latin typeface="Arial"/>
                <a:cs typeface="Arial"/>
              </a:rPr>
              <a:t>милија</a:t>
            </a:r>
            <a:r>
              <a:rPr sz="3600" u="heavy" spc="-8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3600" u="heavy" dirty="0">
                <a:solidFill>
                  <a:srgbClr val="0033CC"/>
                </a:solidFill>
                <a:latin typeface="Arial"/>
                <a:cs typeface="Arial"/>
              </a:rPr>
              <a:t>ди </a:t>
            </a:r>
            <a:r>
              <a:rPr sz="3600" u="heavy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0033CC"/>
                </a:solidFill>
                <a:latin typeface="Arial"/>
                <a:cs typeface="Arial"/>
              </a:rPr>
              <a:t>ил</a:t>
            </a:r>
            <a:r>
              <a:rPr sz="3600" u="heavy" spc="-5" dirty="0">
                <a:solidFill>
                  <a:srgbClr val="0033CC"/>
                </a:solidFill>
                <a:latin typeface="Arial"/>
                <a:cs typeface="Arial"/>
              </a:rPr>
              <a:t>и 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6"/>
              </a:spcBef>
            </a:pPr>
            <a:endParaRPr sz="850" dirty="0"/>
          </a:p>
          <a:p>
            <a:pPr algn="ctr">
              <a:lnSpc>
                <a:spcPct val="100000"/>
              </a:lnSpc>
              <a:tabLst>
                <a:tab pos="1027430" algn="l"/>
                <a:tab pos="1663064" algn="l"/>
              </a:tabLst>
            </a:pPr>
            <a:r>
              <a:rPr sz="3600" u="heavy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0033CC"/>
                </a:solidFill>
                <a:latin typeface="Arial"/>
                <a:cs typeface="Arial"/>
              </a:rPr>
              <a:t>ЕУР </a:t>
            </a:r>
            <a:r>
              <a:rPr sz="3600" u="heavy" dirty="0" smtClean="0">
                <a:solidFill>
                  <a:srgbClr val="0033CC"/>
                </a:solidFill>
                <a:latin typeface="Arial"/>
                <a:cs typeface="Arial"/>
              </a:rPr>
              <a:t>25 </a:t>
            </a:r>
            <a:r>
              <a:rPr sz="3600" u="heavy" dirty="0" err="1" smtClean="0">
                <a:solidFill>
                  <a:srgbClr val="0033CC"/>
                </a:solidFill>
                <a:latin typeface="Arial"/>
                <a:cs typeface="Arial"/>
              </a:rPr>
              <a:t>милиона</a:t>
            </a:r>
            <a:r>
              <a:rPr sz="3600" u="heavy" spc="5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" y="547166"/>
            <a:ext cx="8951976" cy="152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013" y="582930"/>
            <a:ext cx="8857615" cy="46228"/>
          </a:xfrm>
          <a:custGeom>
            <a:avLst/>
            <a:gdLst/>
            <a:ahLst/>
            <a:cxnLst/>
            <a:rect l="l" t="t" r="r" b="b"/>
            <a:pathLst>
              <a:path w="8857615" h="46228">
                <a:moveTo>
                  <a:pt x="0" y="46228"/>
                </a:moveTo>
                <a:lnTo>
                  <a:pt x="8857615" y="0"/>
                </a:lnTo>
              </a:path>
            </a:pathLst>
          </a:custGeom>
          <a:ln w="25908">
            <a:solidFill>
              <a:srgbClr val="0066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240">
              <a:lnSpc>
                <a:spcPct val="100000"/>
              </a:lnSpc>
            </a:pPr>
            <a:r>
              <a:rPr spc="-45" dirty="0"/>
              <a:t>Г</a:t>
            </a:r>
            <a:r>
              <a:rPr dirty="0"/>
              <a:t>аси</a:t>
            </a:r>
            <a:r>
              <a:rPr spc="-20" dirty="0"/>
              <a:t>ф</a:t>
            </a:r>
            <a:r>
              <a:rPr dirty="0"/>
              <a:t>икација</a:t>
            </a:r>
            <a:r>
              <a:rPr spc="25" dirty="0"/>
              <a:t> </a:t>
            </a:r>
            <a:r>
              <a:rPr dirty="0"/>
              <a:t>С</a:t>
            </a:r>
            <a:r>
              <a:rPr spc="-10" dirty="0"/>
              <a:t>р</a:t>
            </a:r>
            <a:r>
              <a:rPr dirty="0"/>
              <a:t>би</a:t>
            </a:r>
            <a:r>
              <a:rPr spc="5" dirty="0"/>
              <a:t>ј</a:t>
            </a:r>
            <a:r>
              <a:rPr dirty="0"/>
              <a:t>е 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0" dirty="0"/>
              <a:t>Т</a:t>
            </a:r>
            <a:r>
              <a:rPr dirty="0"/>
              <a:t>ранспо</a:t>
            </a:r>
            <a:r>
              <a:rPr spc="-45" dirty="0"/>
              <a:t>р</a:t>
            </a:r>
            <a:r>
              <a:rPr dirty="0"/>
              <a:t>т</a:t>
            </a:r>
          </a:p>
        </p:txBody>
      </p:sp>
      <p:sp>
        <p:nvSpPr>
          <p:cNvPr id="3" name="object 3"/>
          <p:cNvSpPr/>
          <p:nvPr/>
        </p:nvSpPr>
        <p:spPr>
          <a:xfrm>
            <a:off x="6345935" y="873252"/>
            <a:ext cx="2659380" cy="3319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20</a:t>
            </a:fld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2907" y="931799"/>
          <a:ext cx="6028054" cy="349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6244"/>
                <a:gridCol w="581810"/>
              </a:tblGrid>
              <a:tr h="35877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Инв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тици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115570">
                        <a:lnSpc>
                          <a:spcPct val="1073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ил Еур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Сив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РС Сив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0,2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ни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Госп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ђинци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 Б.Д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5,5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62230" marR="630555">
                        <a:lnSpc>
                          <a:spcPct val="1073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Ре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ха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би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ит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ци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нсп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истема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(исп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тив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ње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гист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да и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те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иге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тним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вка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ео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дне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цију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62230" marR="886460">
                        <a:lnSpc>
                          <a:spcPct val="1073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 - О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џа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ус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Крст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ГМРС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џа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ци и ГМРС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Ру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Крст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3,6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8605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ју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фте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нч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С 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ја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фте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нч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7932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љ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ГМРС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љ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0,5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Ж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ГМРС 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ГМРС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1,6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шт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ећ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их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фт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у з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ни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ауто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ута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75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108+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км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117+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км,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шт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ње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у 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ки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ид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ут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пута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-75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чи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 Цв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 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 Див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тин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7945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 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Кру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ше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 Т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ст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 Вр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ња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чка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ња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РС Т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ст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0,3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7932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жиц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-Ч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тин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тиб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ГМРС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тина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ГМРС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Зл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тиб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0,1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7945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Зл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тиб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ГМРС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тина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ГМРС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Зл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тиб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куп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50,9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2907" y="4580254"/>
          <a:ext cx="6028054" cy="1738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7876"/>
                <a:gridCol w="670178"/>
              </a:tblGrid>
              <a:tr h="381000">
                <a:tc grid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tabLst>
                          <a:tab pos="5420995" algn="l"/>
                        </a:tabLst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Инв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тици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ку	у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ил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R="3765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Еур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Тит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8605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ла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нка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 Об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ро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 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ч,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ГМРС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ро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ГМРС 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2,6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Кљ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ћ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1,2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23046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жега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 Ар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иљ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ГМРС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иљ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1,9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7938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аље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ко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љ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 К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сј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ић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ГМРС К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сј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ић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2,5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дни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жа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5,9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купно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14,8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260">
              <a:lnSpc>
                <a:spcPct val="100000"/>
              </a:lnSpc>
            </a:pPr>
            <a:r>
              <a:rPr spc="-45" dirty="0"/>
              <a:t>Г</a:t>
            </a:r>
            <a:r>
              <a:rPr dirty="0"/>
              <a:t>аси</a:t>
            </a:r>
            <a:r>
              <a:rPr spc="-20" dirty="0"/>
              <a:t>ф</a:t>
            </a:r>
            <a:r>
              <a:rPr dirty="0"/>
              <a:t>икација</a:t>
            </a:r>
            <a:r>
              <a:rPr spc="25" dirty="0"/>
              <a:t> </a:t>
            </a:r>
            <a:r>
              <a:rPr dirty="0"/>
              <a:t>С</a:t>
            </a:r>
            <a:r>
              <a:rPr spc="-10" dirty="0"/>
              <a:t>р</a:t>
            </a:r>
            <a:r>
              <a:rPr dirty="0"/>
              <a:t>би</a:t>
            </a:r>
            <a:r>
              <a:rPr spc="5" dirty="0"/>
              <a:t>ј</a:t>
            </a:r>
            <a:r>
              <a:rPr dirty="0"/>
              <a:t>е 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/>
              <a:t>Дис</a:t>
            </a:r>
            <a:r>
              <a:rPr spc="-35" dirty="0"/>
              <a:t>т</a:t>
            </a:r>
            <a:r>
              <a:rPr dirty="0"/>
              <a:t>ри</a:t>
            </a:r>
            <a:r>
              <a:rPr spc="-25" dirty="0"/>
              <a:t>б</a:t>
            </a:r>
            <a:r>
              <a:rPr spc="-30" dirty="0"/>
              <a:t>у</a:t>
            </a:r>
            <a:r>
              <a:rPr dirty="0"/>
              <a:t>ција</a:t>
            </a:r>
          </a:p>
        </p:txBody>
      </p:sp>
      <p:sp>
        <p:nvSpPr>
          <p:cNvPr id="3" name="object 3"/>
          <p:cNvSpPr/>
          <p:nvPr/>
        </p:nvSpPr>
        <p:spPr>
          <a:xfrm>
            <a:off x="3054095" y="652272"/>
            <a:ext cx="2596896" cy="3259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9637" y="830960"/>
            <a:ext cx="98234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0066CC"/>
                </a:solidFill>
                <a:latin typeface="Arial"/>
                <a:cs typeface="Arial"/>
              </a:rPr>
              <a:t>З</a:t>
            </a:r>
            <a:r>
              <a:rPr sz="1600" u="sng" spc="-10" dirty="0">
                <a:solidFill>
                  <a:srgbClr val="0066CC"/>
                </a:solidFill>
                <a:latin typeface="Arial"/>
                <a:cs typeface="Arial"/>
              </a:rPr>
              <a:t>авршен</a:t>
            </a:r>
            <a:r>
              <a:rPr sz="1600" u="sng" spc="-2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u="sng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9843" y="836803"/>
            <a:ext cx="6076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u="sng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u="sng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u="sng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u="sng" spc="-10" dirty="0">
                <a:solidFill>
                  <a:srgbClr val="0066CC"/>
                </a:solidFill>
                <a:latin typeface="Arial"/>
                <a:cs typeface="Arial"/>
              </a:rPr>
              <a:t>ок</a:t>
            </a:r>
            <a:r>
              <a:rPr sz="1600" u="sng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2901" y="5169789"/>
            <a:ext cx="10775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ан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рано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95220" y="5396738"/>
            <a:ext cx="1051560" cy="0"/>
          </a:xfrm>
          <a:custGeom>
            <a:avLst/>
            <a:gdLst/>
            <a:ahLst/>
            <a:cxnLst/>
            <a:rect l="l" t="t" r="r" b="b"/>
            <a:pathLst>
              <a:path w="1051560">
                <a:moveTo>
                  <a:pt x="0" y="0"/>
                </a:moveTo>
                <a:lnTo>
                  <a:pt x="1051560" y="0"/>
                </a:lnTo>
              </a:path>
            </a:pathLst>
          </a:custGeom>
          <a:ln w="11938">
            <a:solidFill>
              <a:srgbClr val="0066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21</a:t>
            </a:fld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5040" y="1265892"/>
          <a:ext cx="2273059" cy="3176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889"/>
                <a:gridCol w="894170"/>
              </a:tblGrid>
              <a:tr h="18016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шт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4471C4"/>
                      </a:solidFill>
                      <a:prstDash val="solid"/>
                    </a:lnL>
                    <a:lnT w="7377">
                      <a:solidFill>
                        <a:srgbClr val="4471C4"/>
                      </a:solidFill>
                      <a:prstDash val="solid"/>
                    </a:lnT>
                    <a:lnB w="7377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ил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79">
                      <a:solidFill>
                        <a:srgbClr val="4471C4"/>
                      </a:solidFill>
                      <a:prstDash val="solid"/>
                    </a:lnR>
                    <a:lnT w="7377">
                      <a:solidFill>
                        <a:srgbClr val="4471C4"/>
                      </a:solidFill>
                      <a:prstDash val="solid"/>
                    </a:lnT>
                    <a:lnB w="7377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22622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џа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4471C4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4471C4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8780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с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7844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23557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Ап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тин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734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696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Тит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696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874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Љ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бић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6999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С.П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ал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726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ел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Пл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696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726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Рача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696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Ћуп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ија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848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Ја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ди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lnB w="7377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421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купно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0">
                      <a:solidFill>
                        <a:srgbClr val="8EAADB"/>
                      </a:solidFill>
                      <a:prstDash val="solid"/>
                    </a:lnL>
                    <a:lnT w="7377">
                      <a:solidFill>
                        <a:srgbClr val="8EAADB"/>
                      </a:solidFill>
                      <a:prstDash val="solid"/>
                    </a:lnT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96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0">
                      <a:solidFill>
                        <a:srgbClr val="8EAADB"/>
                      </a:solidFill>
                      <a:prstDash val="solid"/>
                    </a:lnR>
                    <a:lnT w="7377">
                      <a:solidFill>
                        <a:srgbClr val="8EAADB"/>
                      </a:solidFill>
                      <a:prstDash val="solid"/>
                    </a:lnT>
                    <a:solidFill>
                      <a:srgbClr val="D9E1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058789" y="1226126"/>
          <a:ext cx="2269609" cy="398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5283"/>
                <a:gridCol w="954326"/>
              </a:tblGrid>
              <a:tr h="19229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шт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8">
                      <a:solidFill>
                        <a:srgbClr val="4471C4"/>
                      </a:solidFill>
                      <a:prstDash val="solid"/>
                    </a:lnL>
                    <a:lnT w="7374">
                      <a:solidFill>
                        <a:srgbClr val="4471C4"/>
                      </a:solidFill>
                      <a:prstDash val="solid"/>
                    </a:lnT>
                    <a:lnB w="7374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ил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4471C4"/>
                      </a:solidFill>
                      <a:prstDash val="solid"/>
                    </a:lnT>
                    <a:lnB w="7374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9686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4471C4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4471C4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839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Шид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712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нч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686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686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686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686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ћ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ин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839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чи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686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аг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725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22586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Пож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77449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Рак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вица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792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23502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ун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686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оц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686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717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уш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731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lnB w="7374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489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купно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79">
                      <a:solidFill>
                        <a:srgbClr val="8EAADB"/>
                      </a:solidFill>
                      <a:prstDash val="solid"/>
                    </a:lnL>
                    <a:lnT w="7374">
                      <a:solidFill>
                        <a:srgbClr val="8EAADB"/>
                      </a:solidFill>
                      <a:prstDash val="solid"/>
                    </a:lnT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74">
                      <a:solidFill>
                        <a:srgbClr val="8EAADB"/>
                      </a:solidFill>
                      <a:prstDash val="solid"/>
                    </a:lnT>
                    <a:solidFill>
                      <a:srgbClr val="D9E1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192144" y="3928286"/>
          <a:ext cx="2273546" cy="2748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6022"/>
                <a:gridCol w="897524"/>
              </a:tblGrid>
              <a:tr h="19689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шт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4471C4"/>
                      </a:solidFill>
                      <a:prstDash val="solid"/>
                    </a:lnL>
                    <a:lnT w="7375">
                      <a:solidFill>
                        <a:srgbClr val="4471C4"/>
                      </a:solidFill>
                      <a:prstDash val="solid"/>
                    </a:lnT>
                    <a:lnB w="7375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ил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4471C4"/>
                      </a:solidFill>
                      <a:prstDash val="solid"/>
                    </a:lnR>
                    <a:lnT w="7375">
                      <a:solidFill>
                        <a:srgbClr val="4471C4"/>
                      </a:solidFill>
                      <a:prstDash val="solid"/>
                    </a:lnT>
                    <a:lnB w="7375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226147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чица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4471C4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4471C4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689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7147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8544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ел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8EAA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8EAADB"/>
                      </a:solidFill>
                      <a:prstDash val="solid"/>
                    </a:lnT>
                  </a:tcPr>
                </a:tc>
              </a:tr>
              <a:tr h="16303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Гр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ди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8317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уч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685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Пет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689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ар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719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ић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689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бица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764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те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9797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ДГМ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Ћи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ћ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ц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9689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купно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81">
                      <a:solidFill>
                        <a:srgbClr val="8EAADB"/>
                      </a:solidFill>
                      <a:prstDash val="solid"/>
                    </a:lnL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81">
                      <a:solidFill>
                        <a:srgbClr val="8EAADB"/>
                      </a:solidFill>
                      <a:prstDash val="solid"/>
                    </a:lnR>
                    <a:lnT w="7375">
                      <a:solidFill>
                        <a:srgbClr val="8EAADB"/>
                      </a:solidFill>
                      <a:prstDash val="solid"/>
                    </a:lnT>
                    <a:lnB w="7375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1670">
              <a:lnSpc>
                <a:spcPct val="100000"/>
              </a:lnSpc>
            </a:pPr>
            <a:r>
              <a:rPr dirty="0"/>
              <a:t>С</a:t>
            </a:r>
            <a:r>
              <a:rPr spc="-30" dirty="0"/>
              <a:t>т</a:t>
            </a:r>
            <a:r>
              <a:rPr dirty="0"/>
              <a:t>ра</a:t>
            </a:r>
            <a:r>
              <a:rPr spc="-30" dirty="0"/>
              <a:t>т</a:t>
            </a:r>
            <a:r>
              <a:rPr dirty="0"/>
              <a:t>ешки</a:t>
            </a:r>
            <a:r>
              <a:rPr spc="50" dirty="0"/>
              <a:t> </a:t>
            </a:r>
            <a:r>
              <a:rPr dirty="0"/>
              <a:t>пројек</a:t>
            </a:r>
            <a:r>
              <a:rPr spc="-25" dirty="0"/>
              <a:t>т</a:t>
            </a:r>
            <a:r>
              <a:rPr dirty="0"/>
              <a:t>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537045"/>
            <a:ext cx="15367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22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728" y="749808"/>
            <a:ext cx="4319016" cy="5399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770882" y="949578"/>
          <a:ext cx="3738117" cy="4555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3360"/>
                <a:gridCol w="984757"/>
              </a:tblGrid>
              <a:tr h="228219">
                <a:tc grid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tabLst>
                          <a:tab pos="2816225" algn="l"/>
                        </a:tabLst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Инвес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иција	У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ил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3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ција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рва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228218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ција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нијом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456564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ек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ција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са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уг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арс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фаза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456564">
                <a:tc>
                  <a:txBody>
                    <a:bodyPr/>
                    <a:lstStyle/>
                    <a:p>
                      <a:pPr marL="62865" marR="314960">
                        <a:lnSpc>
                          <a:spcPct val="1071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ција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Б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уг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арс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 фаза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62865" marR="314960">
                        <a:lnSpc>
                          <a:spcPct val="1071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ција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Б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уг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арс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 фаза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1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ес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проје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ка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228345">
                <a:tc>
                  <a:txBody>
                    <a:bodyPr/>
                    <a:lstStyle/>
                    <a:p>
                      <a:pPr marL="852169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пно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ције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1921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62865" marR="132080">
                        <a:lnSpc>
                          <a:spcPct val="1073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радња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ермина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ци Панчево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</a:tcPr>
                </a:tc>
              </a:tr>
              <a:tr h="114134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радња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ас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их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е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лек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-Бео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рад  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W/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MW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5575" indent="-93345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Calibri"/>
                        <a:buChar char="-"/>
                        <a:tabLst>
                          <a:tab pos="15557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Нови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Сад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W/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MW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5575" indent="-93345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Calibri"/>
                        <a:buChar char="-"/>
                        <a:tabLst>
                          <a:tab pos="15557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Ниш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W/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MW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-Панчево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W/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1500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EAADB"/>
                      </a:solidFill>
                      <a:prstDash val="solid"/>
                    </a:lnL>
                    <a:lnR w="12700">
                      <a:solidFill>
                        <a:srgbClr val="8EAADB"/>
                      </a:solidFill>
                      <a:prstDash val="solid"/>
                    </a:lnR>
                    <a:lnT w="12700">
                      <a:solidFill>
                        <a:srgbClr val="8EAADB"/>
                      </a:solidFill>
                      <a:prstDash val="solid"/>
                    </a:lnT>
                    <a:lnB w="12700">
                      <a:solidFill>
                        <a:srgbClr val="8EAADB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" y="1202390"/>
            <a:ext cx="4564638" cy="2735501"/>
          </a:xfrm>
          <a:custGeom>
            <a:avLst/>
            <a:gdLst/>
            <a:ahLst/>
            <a:cxnLst/>
            <a:rect l="l" t="t" r="r" b="b"/>
            <a:pathLst>
              <a:path w="4564638" h="2735501">
                <a:moveTo>
                  <a:pt x="0" y="2735500"/>
                </a:moveTo>
                <a:lnTo>
                  <a:pt x="4564638" y="2735501"/>
                </a:lnTo>
                <a:lnTo>
                  <a:pt x="4564638" y="0"/>
                </a:lnTo>
                <a:lnTo>
                  <a:pt x="0" y="0"/>
                </a:lnTo>
                <a:lnTo>
                  <a:pt x="0" y="2735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709" y="3797315"/>
            <a:ext cx="4001666" cy="0"/>
          </a:xfrm>
          <a:custGeom>
            <a:avLst/>
            <a:gdLst/>
            <a:ahLst/>
            <a:cxnLst/>
            <a:rect l="l" t="t" r="r" b="b"/>
            <a:pathLst>
              <a:path w="4001666">
                <a:moveTo>
                  <a:pt x="0" y="0"/>
                </a:moveTo>
                <a:lnTo>
                  <a:pt x="4001666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709" y="3584553"/>
            <a:ext cx="4001666" cy="0"/>
          </a:xfrm>
          <a:custGeom>
            <a:avLst/>
            <a:gdLst/>
            <a:ahLst/>
            <a:cxnLst/>
            <a:rect l="l" t="t" r="r" b="b"/>
            <a:pathLst>
              <a:path w="4001666">
                <a:moveTo>
                  <a:pt x="0" y="0"/>
                </a:moveTo>
                <a:lnTo>
                  <a:pt x="4001666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9768" y="3371792"/>
            <a:ext cx="1384607" cy="0"/>
          </a:xfrm>
          <a:custGeom>
            <a:avLst/>
            <a:gdLst/>
            <a:ahLst/>
            <a:cxnLst/>
            <a:rect l="l" t="t" r="r" b="b"/>
            <a:pathLst>
              <a:path w="1384607">
                <a:moveTo>
                  <a:pt x="0" y="0"/>
                </a:moveTo>
                <a:lnTo>
                  <a:pt x="1384607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709" y="3371792"/>
            <a:ext cx="2388827" cy="0"/>
          </a:xfrm>
          <a:custGeom>
            <a:avLst/>
            <a:gdLst/>
            <a:ahLst/>
            <a:cxnLst/>
            <a:rect l="l" t="t" r="r" b="b"/>
            <a:pathLst>
              <a:path w="2388827">
                <a:moveTo>
                  <a:pt x="0" y="0"/>
                </a:moveTo>
                <a:lnTo>
                  <a:pt x="2388827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9768" y="3159031"/>
            <a:ext cx="1384607" cy="0"/>
          </a:xfrm>
          <a:custGeom>
            <a:avLst/>
            <a:gdLst/>
            <a:ahLst/>
            <a:cxnLst/>
            <a:rect l="l" t="t" r="r" b="b"/>
            <a:pathLst>
              <a:path w="1384607">
                <a:moveTo>
                  <a:pt x="0" y="0"/>
                </a:moveTo>
                <a:lnTo>
                  <a:pt x="1384607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709" y="3159031"/>
            <a:ext cx="2388827" cy="0"/>
          </a:xfrm>
          <a:custGeom>
            <a:avLst/>
            <a:gdLst/>
            <a:ahLst/>
            <a:cxnLst/>
            <a:rect l="l" t="t" r="r" b="b"/>
            <a:pathLst>
              <a:path w="2388827">
                <a:moveTo>
                  <a:pt x="0" y="0"/>
                </a:moveTo>
                <a:lnTo>
                  <a:pt x="2388827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9768" y="2946270"/>
            <a:ext cx="1384606" cy="0"/>
          </a:xfrm>
          <a:custGeom>
            <a:avLst/>
            <a:gdLst/>
            <a:ahLst/>
            <a:cxnLst/>
            <a:rect l="l" t="t" r="r" b="b"/>
            <a:pathLst>
              <a:path w="1384606">
                <a:moveTo>
                  <a:pt x="0" y="0"/>
                </a:moveTo>
                <a:lnTo>
                  <a:pt x="1384606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5028" y="2946270"/>
            <a:ext cx="106508" cy="0"/>
          </a:xfrm>
          <a:custGeom>
            <a:avLst/>
            <a:gdLst/>
            <a:ahLst/>
            <a:cxnLst/>
            <a:rect l="l" t="t" r="r" b="b"/>
            <a:pathLst>
              <a:path w="106508">
                <a:moveTo>
                  <a:pt x="0" y="0"/>
                </a:moveTo>
                <a:lnTo>
                  <a:pt x="10650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709" y="2946270"/>
            <a:ext cx="2061695" cy="0"/>
          </a:xfrm>
          <a:custGeom>
            <a:avLst/>
            <a:gdLst/>
            <a:ahLst/>
            <a:cxnLst/>
            <a:rect l="l" t="t" r="r" b="b"/>
            <a:pathLst>
              <a:path w="2061695">
                <a:moveTo>
                  <a:pt x="0" y="0"/>
                </a:moveTo>
                <a:lnTo>
                  <a:pt x="206169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01121" y="2520747"/>
            <a:ext cx="53253" cy="0"/>
          </a:xfrm>
          <a:custGeom>
            <a:avLst/>
            <a:gdLst/>
            <a:ahLst/>
            <a:cxnLst/>
            <a:rect l="l" t="t" r="r" b="b"/>
            <a:pathLst>
              <a:path w="53253">
                <a:moveTo>
                  <a:pt x="0" y="0"/>
                </a:moveTo>
                <a:lnTo>
                  <a:pt x="53253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00287" y="2520747"/>
            <a:ext cx="1780209" cy="0"/>
          </a:xfrm>
          <a:custGeom>
            <a:avLst/>
            <a:gdLst/>
            <a:ahLst/>
            <a:cxnLst/>
            <a:rect l="l" t="t" r="r" b="b"/>
            <a:pathLst>
              <a:path w="1780209">
                <a:moveTo>
                  <a:pt x="0" y="0"/>
                </a:moveTo>
                <a:lnTo>
                  <a:pt x="1780209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65547" y="2520747"/>
            <a:ext cx="114116" cy="0"/>
          </a:xfrm>
          <a:custGeom>
            <a:avLst/>
            <a:gdLst/>
            <a:ahLst/>
            <a:cxnLst/>
            <a:rect l="l" t="t" r="r" b="b"/>
            <a:pathLst>
              <a:path w="114116">
                <a:moveTo>
                  <a:pt x="0" y="0"/>
                </a:moveTo>
                <a:lnTo>
                  <a:pt x="114116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709" y="2520747"/>
            <a:ext cx="1392214" cy="0"/>
          </a:xfrm>
          <a:custGeom>
            <a:avLst/>
            <a:gdLst/>
            <a:ahLst/>
            <a:cxnLst/>
            <a:rect l="l" t="t" r="r" b="b"/>
            <a:pathLst>
              <a:path w="1392214">
                <a:moveTo>
                  <a:pt x="0" y="0"/>
                </a:moveTo>
                <a:lnTo>
                  <a:pt x="139221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01121" y="2307986"/>
            <a:ext cx="53254" cy="0"/>
          </a:xfrm>
          <a:custGeom>
            <a:avLst/>
            <a:gdLst/>
            <a:ahLst/>
            <a:cxnLst/>
            <a:rect l="l" t="t" r="r" b="b"/>
            <a:pathLst>
              <a:path w="53254">
                <a:moveTo>
                  <a:pt x="0" y="0"/>
                </a:moveTo>
                <a:lnTo>
                  <a:pt x="5325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709" y="2307986"/>
            <a:ext cx="3727788" cy="0"/>
          </a:xfrm>
          <a:custGeom>
            <a:avLst/>
            <a:gdLst/>
            <a:ahLst/>
            <a:cxnLst/>
            <a:rect l="l" t="t" r="r" b="b"/>
            <a:pathLst>
              <a:path w="3727788">
                <a:moveTo>
                  <a:pt x="0" y="0"/>
                </a:moveTo>
                <a:lnTo>
                  <a:pt x="372778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01121" y="2095225"/>
            <a:ext cx="53254" cy="0"/>
          </a:xfrm>
          <a:custGeom>
            <a:avLst/>
            <a:gdLst/>
            <a:ahLst/>
            <a:cxnLst/>
            <a:rect l="l" t="t" r="r" b="b"/>
            <a:pathLst>
              <a:path w="53254">
                <a:moveTo>
                  <a:pt x="0" y="0"/>
                </a:moveTo>
                <a:lnTo>
                  <a:pt x="5325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709" y="2095225"/>
            <a:ext cx="3727788" cy="0"/>
          </a:xfrm>
          <a:custGeom>
            <a:avLst/>
            <a:gdLst/>
            <a:ahLst/>
            <a:cxnLst/>
            <a:rect l="l" t="t" r="r" b="b"/>
            <a:pathLst>
              <a:path w="3727788">
                <a:moveTo>
                  <a:pt x="0" y="0"/>
                </a:moveTo>
                <a:lnTo>
                  <a:pt x="372778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01121" y="1882464"/>
            <a:ext cx="53254" cy="0"/>
          </a:xfrm>
          <a:custGeom>
            <a:avLst/>
            <a:gdLst/>
            <a:ahLst/>
            <a:cxnLst/>
            <a:rect l="l" t="t" r="r" b="b"/>
            <a:pathLst>
              <a:path w="53254">
                <a:moveTo>
                  <a:pt x="0" y="0"/>
                </a:moveTo>
                <a:lnTo>
                  <a:pt x="5325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2709" y="1882464"/>
            <a:ext cx="3727788" cy="0"/>
          </a:xfrm>
          <a:custGeom>
            <a:avLst/>
            <a:gdLst/>
            <a:ahLst/>
            <a:cxnLst/>
            <a:rect l="l" t="t" r="r" b="b"/>
            <a:pathLst>
              <a:path w="3727788">
                <a:moveTo>
                  <a:pt x="0" y="0"/>
                </a:moveTo>
                <a:lnTo>
                  <a:pt x="372778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709" y="1669703"/>
            <a:ext cx="4001666" cy="0"/>
          </a:xfrm>
          <a:custGeom>
            <a:avLst/>
            <a:gdLst/>
            <a:ahLst/>
            <a:cxnLst/>
            <a:rect l="l" t="t" r="r" b="b"/>
            <a:pathLst>
              <a:path w="4001666">
                <a:moveTo>
                  <a:pt x="0" y="0"/>
                </a:moveTo>
                <a:lnTo>
                  <a:pt x="4001666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0183" y="2733509"/>
            <a:ext cx="220624" cy="151972"/>
          </a:xfrm>
          <a:custGeom>
            <a:avLst/>
            <a:gdLst/>
            <a:ahLst/>
            <a:cxnLst/>
            <a:rect l="l" t="t" r="r" b="b"/>
            <a:pathLst>
              <a:path w="220624" h="151972">
                <a:moveTo>
                  <a:pt x="0" y="151972"/>
                </a:moveTo>
                <a:lnTo>
                  <a:pt x="220624" y="151972"/>
                </a:lnTo>
                <a:lnTo>
                  <a:pt x="220624" y="0"/>
                </a:lnTo>
                <a:lnTo>
                  <a:pt x="0" y="0"/>
                </a:lnTo>
                <a:lnTo>
                  <a:pt x="0" y="1519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0183" y="2733509"/>
            <a:ext cx="220624" cy="151972"/>
          </a:xfrm>
          <a:custGeom>
            <a:avLst/>
            <a:gdLst/>
            <a:ahLst/>
            <a:cxnLst/>
            <a:rect l="l" t="t" r="r" b="b"/>
            <a:pathLst>
              <a:path w="220624" h="151972">
                <a:moveTo>
                  <a:pt x="0" y="151972"/>
                </a:moveTo>
                <a:lnTo>
                  <a:pt x="220624" y="151972"/>
                </a:lnTo>
                <a:lnTo>
                  <a:pt x="220624" y="0"/>
                </a:lnTo>
                <a:lnTo>
                  <a:pt x="0" y="0"/>
                </a:lnTo>
                <a:lnTo>
                  <a:pt x="0" y="151972"/>
                </a:lnTo>
                <a:close/>
              </a:path>
            </a:pathLst>
          </a:custGeom>
          <a:ln w="7609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14404" y="2733509"/>
            <a:ext cx="220624" cy="250754"/>
          </a:xfrm>
          <a:custGeom>
            <a:avLst/>
            <a:gdLst/>
            <a:ahLst/>
            <a:cxnLst/>
            <a:rect l="l" t="t" r="r" b="b"/>
            <a:pathLst>
              <a:path w="220624" h="250754">
                <a:moveTo>
                  <a:pt x="0" y="250754"/>
                </a:moveTo>
                <a:lnTo>
                  <a:pt x="220624" y="250754"/>
                </a:lnTo>
                <a:lnTo>
                  <a:pt x="220624" y="0"/>
                </a:lnTo>
                <a:lnTo>
                  <a:pt x="0" y="0"/>
                </a:lnTo>
                <a:lnTo>
                  <a:pt x="0" y="2507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4404" y="2733509"/>
            <a:ext cx="220624" cy="250754"/>
          </a:xfrm>
          <a:custGeom>
            <a:avLst/>
            <a:gdLst/>
            <a:ahLst/>
            <a:cxnLst/>
            <a:rect l="l" t="t" r="r" b="b"/>
            <a:pathLst>
              <a:path w="220624" h="250754">
                <a:moveTo>
                  <a:pt x="0" y="250754"/>
                </a:moveTo>
                <a:lnTo>
                  <a:pt x="220624" y="250754"/>
                </a:lnTo>
                <a:lnTo>
                  <a:pt x="220624" y="0"/>
                </a:lnTo>
                <a:lnTo>
                  <a:pt x="0" y="0"/>
                </a:lnTo>
                <a:lnTo>
                  <a:pt x="0" y="250754"/>
                </a:lnTo>
                <a:close/>
              </a:path>
            </a:pathLst>
          </a:custGeom>
          <a:ln w="7611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1536" y="2733509"/>
            <a:ext cx="228231" cy="851044"/>
          </a:xfrm>
          <a:custGeom>
            <a:avLst/>
            <a:gdLst/>
            <a:ahLst/>
            <a:cxnLst/>
            <a:rect l="l" t="t" r="r" b="b"/>
            <a:pathLst>
              <a:path w="228231" h="851044">
                <a:moveTo>
                  <a:pt x="0" y="851044"/>
                </a:moveTo>
                <a:lnTo>
                  <a:pt x="228231" y="851044"/>
                </a:lnTo>
                <a:lnTo>
                  <a:pt x="228231" y="0"/>
                </a:lnTo>
                <a:lnTo>
                  <a:pt x="0" y="0"/>
                </a:lnTo>
                <a:lnTo>
                  <a:pt x="0" y="8510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41536" y="2733509"/>
            <a:ext cx="228231" cy="851044"/>
          </a:xfrm>
          <a:custGeom>
            <a:avLst/>
            <a:gdLst/>
            <a:ahLst/>
            <a:cxnLst/>
            <a:rect l="l" t="t" r="r" b="b"/>
            <a:pathLst>
              <a:path w="228231" h="851044">
                <a:moveTo>
                  <a:pt x="0" y="851044"/>
                </a:moveTo>
                <a:lnTo>
                  <a:pt x="228231" y="851044"/>
                </a:lnTo>
                <a:lnTo>
                  <a:pt x="228231" y="0"/>
                </a:lnTo>
                <a:lnTo>
                  <a:pt x="0" y="0"/>
                </a:lnTo>
                <a:lnTo>
                  <a:pt x="0" y="851044"/>
                </a:lnTo>
                <a:close/>
              </a:path>
            </a:pathLst>
          </a:custGeom>
          <a:ln w="7614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6276" y="2737308"/>
            <a:ext cx="220624" cy="0"/>
          </a:xfrm>
          <a:custGeom>
            <a:avLst/>
            <a:gdLst/>
            <a:ahLst/>
            <a:cxnLst/>
            <a:rect l="l" t="t" r="r" b="b"/>
            <a:pathLst>
              <a:path w="220624">
                <a:moveTo>
                  <a:pt x="0" y="0"/>
                </a:moveTo>
                <a:lnTo>
                  <a:pt x="220624" y="0"/>
                </a:lnTo>
              </a:path>
            </a:pathLst>
          </a:custGeom>
          <a:ln w="886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2469" y="2737308"/>
            <a:ext cx="228239" cy="0"/>
          </a:xfrm>
          <a:custGeom>
            <a:avLst/>
            <a:gdLst/>
            <a:ahLst/>
            <a:cxnLst/>
            <a:rect l="l" t="t" r="r" b="b"/>
            <a:pathLst>
              <a:path w="228239">
                <a:moveTo>
                  <a:pt x="0" y="0"/>
                </a:moveTo>
                <a:lnTo>
                  <a:pt x="228239" y="0"/>
                </a:lnTo>
              </a:path>
            </a:pathLst>
          </a:custGeom>
          <a:ln w="16474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3570" y="2710713"/>
            <a:ext cx="220624" cy="0"/>
          </a:xfrm>
          <a:custGeom>
            <a:avLst/>
            <a:gdLst/>
            <a:ahLst/>
            <a:cxnLst/>
            <a:rect l="l" t="t" r="r" b="b"/>
            <a:pathLst>
              <a:path w="220624">
                <a:moveTo>
                  <a:pt x="0" y="0"/>
                </a:moveTo>
                <a:lnTo>
                  <a:pt x="220624" y="0"/>
                </a:lnTo>
              </a:path>
            </a:pathLst>
          </a:custGeom>
          <a:ln w="46861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8311" y="2672720"/>
            <a:ext cx="220624" cy="60788"/>
          </a:xfrm>
          <a:custGeom>
            <a:avLst/>
            <a:gdLst/>
            <a:ahLst/>
            <a:cxnLst/>
            <a:rect l="l" t="t" r="r" b="b"/>
            <a:pathLst>
              <a:path w="220624" h="60788">
                <a:moveTo>
                  <a:pt x="220624" y="0"/>
                </a:moveTo>
                <a:lnTo>
                  <a:pt x="0" y="0"/>
                </a:lnTo>
                <a:lnTo>
                  <a:pt x="0" y="60788"/>
                </a:lnTo>
                <a:lnTo>
                  <a:pt x="220624" y="60788"/>
                </a:lnTo>
                <a:lnTo>
                  <a:pt x="2206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5443" y="2589135"/>
            <a:ext cx="228231" cy="144373"/>
          </a:xfrm>
          <a:custGeom>
            <a:avLst/>
            <a:gdLst/>
            <a:ahLst/>
            <a:cxnLst/>
            <a:rect l="l" t="t" r="r" b="b"/>
            <a:pathLst>
              <a:path w="228231" h="144373">
                <a:moveTo>
                  <a:pt x="228231" y="0"/>
                </a:moveTo>
                <a:lnTo>
                  <a:pt x="0" y="0"/>
                </a:lnTo>
                <a:lnTo>
                  <a:pt x="0" y="144373"/>
                </a:lnTo>
                <a:lnTo>
                  <a:pt x="228231" y="144373"/>
                </a:lnTo>
                <a:lnTo>
                  <a:pt x="22823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44923" y="2452360"/>
            <a:ext cx="220624" cy="281148"/>
          </a:xfrm>
          <a:custGeom>
            <a:avLst/>
            <a:gdLst/>
            <a:ahLst/>
            <a:cxnLst/>
            <a:rect l="l" t="t" r="r" b="b"/>
            <a:pathLst>
              <a:path w="220624" h="281148">
                <a:moveTo>
                  <a:pt x="220624" y="0"/>
                </a:moveTo>
                <a:lnTo>
                  <a:pt x="0" y="0"/>
                </a:lnTo>
                <a:lnTo>
                  <a:pt x="0" y="281148"/>
                </a:lnTo>
                <a:lnTo>
                  <a:pt x="220624" y="281148"/>
                </a:lnTo>
                <a:lnTo>
                  <a:pt x="2206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79664" y="2490353"/>
            <a:ext cx="220624" cy="243155"/>
          </a:xfrm>
          <a:custGeom>
            <a:avLst/>
            <a:gdLst/>
            <a:ahLst/>
            <a:cxnLst/>
            <a:rect l="l" t="t" r="r" b="b"/>
            <a:pathLst>
              <a:path w="220624" h="243155">
                <a:moveTo>
                  <a:pt x="220624" y="0"/>
                </a:moveTo>
                <a:lnTo>
                  <a:pt x="0" y="0"/>
                </a:lnTo>
                <a:lnTo>
                  <a:pt x="0" y="243155"/>
                </a:lnTo>
                <a:lnTo>
                  <a:pt x="220624" y="243155"/>
                </a:lnTo>
                <a:lnTo>
                  <a:pt x="2206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11017" y="2566339"/>
            <a:ext cx="220624" cy="167169"/>
          </a:xfrm>
          <a:custGeom>
            <a:avLst/>
            <a:gdLst/>
            <a:ahLst/>
            <a:cxnLst/>
            <a:rect l="l" t="t" r="r" b="b"/>
            <a:pathLst>
              <a:path w="220624" h="167169">
                <a:moveTo>
                  <a:pt x="220624" y="0"/>
                </a:moveTo>
                <a:lnTo>
                  <a:pt x="0" y="0"/>
                </a:lnTo>
                <a:lnTo>
                  <a:pt x="0" y="167169"/>
                </a:lnTo>
                <a:lnTo>
                  <a:pt x="220624" y="167169"/>
                </a:lnTo>
                <a:lnTo>
                  <a:pt x="2206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80497" y="1760886"/>
            <a:ext cx="220624" cy="972622"/>
          </a:xfrm>
          <a:custGeom>
            <a:avLst/>
            <a:gdLst/>
            <a:ahLst/>
            <a:cxnLst/>
            <a:rect l="l" t="t" r="r" b="b"/>
            <a:pathLst>
              <a:path w="220624" h="972622">
                <a:moveTo>
                  <a:pt x="220624" y="0"/>
                </a:moveTo>
                <a:lnTo>
                  <a:pt x="0" y="0"/>
                </a:lnTo>
                <a:lnTo>
                  <a:pt x="0" y="972622"/>
                </a:lnTo>
                <a:lnTo>
                  <a:pt x="220624" y="972622"/>
                </a:lnTo>
                <a:lnTo>
                  <a:pt x="2206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3570" y="2687917"/>
            <a:ext cx="220624" cy="45591"/>
          </a:xfrm>
          <a:custGeom>
            <a:avLst/>
            <a:gdLst/>
            <a:ahLst/>
            <a:cxnLst/>
            <a:rect l="l" t="t" r="r" b="b"/>
            <a:pathLst>
              <a:path w="220624" h="45591">
                <a:moveTo>
                  <a:pt x="0" y="0"/>
                </a:moveTo>
                <a:lnTo>
                  <a:pt x="220624" y="0"/>
                </a:lnTo>
                <a:lnTo>
                  <a:pt x="220624" y="45591"/>
                </a:lnTo>
                <a:lnTo>
                  <a:pt x="0" y="45591"/>
                </a:lnTo>
                <a:lnTo>
                  <a:pt x="0" y="0"/>
                </a:lnTo>
                <a:close/>
              </a:path>
            </a:pathLst>
          </a:custGeom>
          <a:ln w="7606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8311" y="2672720"/>
            <a:ext cx="220624" cy="60788"/>
          </a:xfrm>
          <a:custGeom>
            <a:avLst/>
            <a:gdLst/>
            <a:ahLst/>
            <a:cxnLst/>
            <a:rect l="l" t="t" r="r" b="b"/>
            <a:pathLst>
              <a:path w="220624" h="60788">
                <a:moveTo>
                  <a:pt x="0" y="0"/>
                </a:moveTo>
                <a:lnTo>
                  <a:pt x="220624" y="0"/>
                </a:lnTo>
                <a:lnTo>
                  <a:pt x="220624" y="60788"/>
                </a:lnTo>
                <a:lnTo>
                  <a:pt x="0" y="60788"/>
                </a:lnTo>
                <a:lnTo>
                  <a:pt x="0" y="0"/>
                </a:lnTo>
                <a:close/>
              </a:path>
            </a:pathLst>
          </a:custGeom>
          <a:ln w="7606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5443" y="2589135"/>
            <a:ext cx="228231" cy="144373"/>
          </a:xfrm>
          <a:custGeom>
            <a:avLst/>
            <a:gdLst/>
            <a:ahLst/>
            <a:cxnLst/>
            <a:rect l="l" t="t" r="r" b="b"/>
            <a:pathLst>
              <a:path w="228231" h="144373">
                <a:moveTo>
                  <a:pt x="0" y="0"/>
                </a:moveTo>
                <a:lnTo>
                  <a:pt x="228231" y="0"/>
                </a:lnTo>
                <a:lnTo>
                  <a:pt x="228231" y="144373"/>
                </a:lnTo>
                <a:lnTo>
                  <a:pt x="0" y="144373"/>
                </a:lnTo>
                <a:lnTo>
                  <a:pt x="0" y="0"/>
                </a:lnTo>
                <a:close/>
              </a:path>
            </a:pathLst>
          </a:custGeom>
          <a:ln w="7608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44923" y="2452360"/>
            <a:ext cx="220624" cy="281148"/>
          </a:xfrm>
          <a:custGeom>
            <a:avLst/>
            <a:gdLst/>
            <a:ahLst/>
            <a:cxnLst/>
            <a:rect l="l" t="t" r="r" b="b"/>
            <a:pathLst>
              <a:path w="220624" h="281148">
                <a:moveTo>
                  <a:pt x="0" y="0"/>
                </a:moveTo>
                <a:lnTo>
                  <a:pt x="220624" y="0"/>
                </a:lnTo>
                <a:lnTo>
                  <a:pt x="220624" y="281148"/>
                </a:lnTo>
                <a:lnTo>
                  <a:pt x="0" y="281148"/>
                </a:lnTo>
                <a:lnTo>
                  <a:pt x="0" y="0"/>
                </a:lnTo>
                <a:close/>
              </a:path>
            </a:pathLst>
          </a:custGeom>
          <a:ln w="7611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79664" y="2490353"/>
            <a:ext cx="220624" cy="243155"/>
          </a:xfrm>
          <a:custGeom>
            <a:avLst/>
            <a:gdLst/>
            <a:ahLst/>
            <a:cxnLst/>
            <a:rect l="l" t="t" r="r" b="b"/>
            <a:pathLst>
              <a:path w="220624" h="243155">
                <a:moveTo>
                  <a:pt x="0" y="0"/>
                </a:moveTo>
                <a:lnTo>
                  <a:pt x="220624" y="0"/>
                </a:lnTo>
                <a:lnTo>
                  <a:pt x="220624" y="243155"/>
                </a:lnTo>
                <a:lnTo>
                  <a:pt x="0" y="243155"/>
                </a:lnTo>
                <a:lnTo>
                  <a:pt x="0" y="0"/>
                </a:lnTo>
                <a:close/>
              </a:path>
            </a:pathLst>
          </a:custGeom>
          <a:ln w="7611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11017" y="2566339"/>
            <a:ext cx="220624" cy="167169"/>
          </a:xfrm>
          <a:custGeom>
            <a:avLst/>
            <a:gdLst/>
            <a:ahLst/>
            <a:cxnLst/>
            <a:rect l="l" t="t" r="r" b="b"/>
            <a:pathLst>
              <a:path w="220624" h="167169">
                <a:moveTo>
                  <a:pt x="0" y="0"/>
                </a:moveTo>
                <a:lnTo>
                  <a:pt x="220624" y="0"/>
                </a:lnTo>
                <a:lnTo>
                  <a:pt x="220624" y="167169"/>
                </a:lnTo>
                <a:lnTo>
                  <a:pt x="0" y="167169"/>
                </a:lnTo>
                <a:lnTo>
                  <a:pt x="0" y="0"/>
                </a:lnTo>
                <a:close/>
              </a:path>
            </a:pathLst>
          </a:custGeom>
          <a:ln w="7609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80497" y="1760886"/>
            <a:ext cx="220624" cy="972622"/>
          </a:xfrm>
          <a:custGeom>
            <a:avLst/>
            <a:gdLst/>
            <a:ahLst/>
            <a:cxnLst/>
            <a:rect l="l" t="t" r="r" b="b"/>
            <a:pathLst>
              <a:path w="220624" h="972622">
                <a:moveTo>
                  <a:pt x="0" y="0"/>
                </a:moveTo>
                <a:lnTo>
                  <a:pt x="220624" y="0"/>
                </a:lnTo>
                <a:lnTo>
                  <a:pt x="220624" y="972622"/>
                </a:lnTo>
                <a:lnTo>
                  <a:pt x="0" y="972622"/>
                </a:lnTo>
                <a:lnTo>
                  <a:pt x="0" y="0"/>
                </a:lnTo>
                <a:close/>
              </a:path>
            </a:pathLst>
          </a:custGeom>
          <a:ln w="7614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2709" y="2733509"/>
            <a:ext cx="4001666" cy="0"/>
          </a:xfrm>
          <a:custGeom>
            <a:avLst/>
            <a:gdLst/>
            <a:ahLst/>
            <a:cxnLst/>
            <a:rect l="l" t="t" r="r" b="b"/>
            <a:pathLst>
              <a:path w="4001666">
                <a:moveTo>
                  <a:pt x="0" y="0"/>
                </a:moveTo>
                <a:lnTo>
                  <a:pt x="4001666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42396" y="2486866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6185" y="2469136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9974" y="2387198"/>
            <a:ext cx="1676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21321" y="2942466"/>
            <a:ext cx="20510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900" spc="-4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900" spc="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77870" y="2249156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11722" y="2288416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22625" y="3037766"/>
            <a:ext cx="2057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900" spc="-4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900" spc="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33654" y="3639956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900" spc="-40"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z="900" spc="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03263" y="3067844"/>
            <a:ext cx="20510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900" spc="-4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47133" y="2367821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84661" y="1560849"/>
            <a:ext cx="2203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0197" y="1589596"/>
            <a:ext cx="267335" cy="2288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47625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8"/>
              </a:spcBef>
            </a:pPr>
            <a:endParaRPr sz="550"/>
          </a:p>
          <a:p>
            <a:pPr marL="86360" algn="ctr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86360" algn="ctr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7"/>
              </a:spcBef>
            </a:pPr>
            <a:endParaRPr sz="550"/>
          </a:p>
          <a:p>
            <a:pPr marL="86360" algn="ctr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86360" algn="ctr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7"/>
              </a:spcBef>
            </a:pPr>
            <a:endParaRPr sz="550"/>
          </a:p>
          <a:p>
            <a:pPr marL="70485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70485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7"/>
              </a:spcBef>
            </a:pPr>
            <a:endParaRPr sz="550"/>
          </a:p>
          <a:p>
            <a:pPr marL="70485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algn="ctr">
              <a:lnSpc>
                <a:spcPct val="100000"/>
              </a:lnSpc>
            </a:pPr>
            <a:r>
              <a:rPr sz="900" spc="2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7"/>
              </a:spcBef>
            </a:pPr>
            <a:endParaRPr sz="550"/>
          </a:p>
          <a:p>
            <a:pPr marL="0" algn="ctr">
              <a:lnSpc>
                <a:spcPct val="100000"/>
              </a:lnSpc>
            </a:pPr>
            <a:r>
              <a:rPr sz="900" spc="2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5165" y="2804425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8954" y="2804425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62743" y="2804425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96469" y="2804425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830702" y="2804425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164428" y="2804425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498280" y="2804425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32386" y="2804425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66112" y="2804425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499965" y="2804425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167797" y="2804425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26566" y="1293723"/>
            <a:ext cx="3172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-20" dirty="0">
                <a:solidFill>
                  <a:srgbClr val="5B9BD4"/>
                </a:solidFill>
                <a:latin typeface="Calibri"/>
                <a:cs typeface="Calibri"/>
              </a:rPr>
              <a:t>П</a:t>
            </a:r>
            <a:r>
              <a:rPr sz="1350" b="1" spc="-15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b="1" spc="25" dirty="0">
                <a:solidFill>
                  <a:srgbClr val="5B9BD4"/>
                </a:solidFill>
                <a:latin typeface="Calibri"/>
                <a:cs typeface="Calibri"/>
              </a:rPr>
              <a:t>с</a:t>
            </a:r>
            <a:r>
              <a:rPr sz="1350" b="1" dirty="0">
                <a:solidFill>
                  <a:srgbClr val="5B9BD4"/>
                </a:solidFill>
                <a:latin typeface="Calibri"/>
                <a:cs typeface="Calibri"/>
              </a:rPr>
              <a:t>л</a:t>
            </a:r>
            <a:r>
              <a:rPr sz="1350" b="1" spc="-15" dirty="0">
                <a:solidFill>
                  <a:srgbClr val="5B9BD4"/>
                </a:solidFill>
                <a:latin typeface="Calibri"/>
                <a:cs typeface="Calibri"/>
              </a:rPr>
              <a:t>ов</a:t>
            </a:r>
            <a:r>
              <a:rPr sz="1350" b="1" spc="25" dirty="0">
                <a:solidFill>
                  <a:srgbClr val="5B9BD4"/>
                </a:solidFill>
                <a:latin typeface="Calibri"/>
                <a:cs typeface="Calibri"/>
              </a:rPr>
              <a:t>н</a:t>
            </a:r>
            <a:r>
              <a:rPr sz="1350" b="1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50" b="1" spc="14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b="1" spc="-15" dirty="0">
                <a:solidFill>
                  <a:srgbClr val="5B9BD4"/>
                </a:solidFill>
                <a:latin typeface="Calibri"/>
                <a:cs typeface="Calibri"/>
              </a:rPr>
              <a:t>до</a:t>
            </a:r>
            <a:r>
              <a:rPr sz="1350" b="1" spc="-10" dirty="0">
                <a:solidFill>
                  <a:srgbClr val="5B9BD4"/>
                </a:solidFill>
                <a:latin typeface="Calibri"/>
                <a:cs typeface="Calibri"/>
              </a:rPr>
              <a:t>б</a:t>
            </a:r>
            <a:r>
              <a:rPr sz="1350" b="1" spc="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b="1" spc="10" dirty="0">
                <a:solidFill>
                  <a:srgbClr val="5B9BD4"/>
                </a:solidFill>
                <a:latin typeface="Calibri"/>
                <a:cs typeface="Calibri"/>
              </a:rPr>
              <a:t>т</a:t>
            </a:r>
            <a:r>
              <a:rPr sz="1350" b="1" spc="11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b="1" spc="25" dirty="0">
                <a:solidFill>
                  <a:srgbClr val="5B9BD4"/>
                </a:solidFill>
                <a:latin typeface="Calibri"/>
                <a:cs typeface="Calibri"/>
              </a:rPr>
              <a:t>Ј</a:t>
            </a:r>
            <a:r>
              <a:rPr sz="1350" b="1" spc="15" dirty="0">
                <a:solidFill>
                  <a:srgbClr val="5B9BD4"/>
                </a:solidFill>
                <a:latin typeface="Calibri"/>
                <a:cs typeface="Calibri"/>
              </a:rPr>
              <a:t>П</a:t>
            </a:r>
            <a:r>
              <a:rPr sz="1350" b="1" spc="-4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5B9BD4"/>
                </a:solidFill>
                <a:latin typeface="Calibri"/>
                <a:cs typeface="Calibri"/>
              </a:rPr>
              <a:t>С</a:t>
            </a:r>
            <a:r>
              <a:rPr sz="1350" b="1" spc="-15" dirty="0">
                <a:solidFill>
                  <a:srgbClr val="5B9BD4"/>
                </a:solidFill>
                <a:latin typeface="Calibri"/>
                <a:cs typeface="Calibri"/>
              </a:rPr>
              <a:t>р</a:t>
            </a:r>
            <a:r>
              <a:rPr sz="1350" b="1" spc="-10" dirty="0">
                <a:solidFill>
                  <a:srgbClr val="5B9BD4"/>
                </a:solidFill>
                <a:latin typeface="Calibri"/>
                <a:cs typeface="Calibri"/>
              </a:rPr>
              <a:t>б</a:t>
            </a:r>
            <a:r>
              <a:rPr sz="1350" b="1" spc="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b="1" spc="10" dirty="0">
                <a:solidFill>
                  <a:srgbClr val="5B9BD4"/>
                </a:solidFill>
                <a:latin typeface="Calibri"/>
                <a:cs typeface="Calibri"/>
              </a:rPr>
              <a:t>ј</a:t>
            </a:r>
            <a:r>
              <a:rPr sz="1350" b="1" spc="-15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50" b="1" spc="-10" dirty="0">
                <a:solidFill>
                  <a:srgbClr val="5B9BD4"/>
                </a:solidFill>
                <a:latin typeface="Calibri"/>
                <a:cs typeface="Calibri"/>
              </a:rPr>
              <a:t>г</a:t>
            </a:r>
            <a:r>
              <a:rPr sz="1350" b="1" spc="-15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50" b="1" spc="25" dirty="0">
                <a:solidFill>
                  <a:srgbClr val="5B9BD4"/>
                </a:solidFill>
                <a:latin typeface="Calibri"/>
                <a:cs typeface="Calibri"/>
              </a:rPr>
              <a:t>с</a:t>
            </a:r>
            <a:r>
              <a:rPr sz="1350" b="1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50" b="1" spc="14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b="1" spc="25" dirty="0">
                <a:solidFill>
                  <a:srgbClr val="5B9BD4"/>
                </a:solidFill>
                <a:latin typeface="Calibri"/>
                <a:cs typeface="Calibri"/>
              </a:rPr>
              <a:t>200</a:t>
            </a:r>
            <a:r>
              <a:rPr sz="1350" b="1" spc="75" dirty="0">
                <a:solidFill>
                  <a:srgbClr val="5B9BD4"/>
                </a:solidFill>
                <a:latin typeface="Calibri"/>
                <a:cs typeface="Calibri"/>
              </a:rPr>
              <a:t>5</a:t>
            </a:r>
            <a:r>
              <a:rPr sz="1350" b="1" dirty="0">
                <a:solidFill>
                  <a:srgbClr val="5B9BD4"/>
                </a:solidFill>
                <a:latin typeface="Calibri"/>
                <a:cs typeface="Calibri"/>
              </a:rPr>
              <a:t>-</a:t>
            </a:r>
            <a:r>
              <a:rPr sz="1350" b="1" spc="25" dirty="0">
                <a:solidFill>
                  <a:srgbClr val="5B9BD4"/>
                </a:solidFill>
                <a:latin typeface="Calibri"/>
                <a:cs typeface="Calibri"/>
              </a:rPr>
              <a:t>2015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3930">
              <a:lnSpc>
                <a:spcPct val="100000"/>
              </a:lnSpc>
            </a:pPr>
            <a:r>
              <a:rPr sz="2000" dirty="0">
                <a:solidFill>
                  <a:srgbClr val="0033CC"/>
                </a:solidFill>
              </a:rPr>
              <a:t>П</a:t>
            </a:r>
            <a:r>
              <a:rPr sz="2000" spc="-30" dirty="0">
                <a:solidFill>
                  <a:srgbClr val="0033CC"/>
                </a:solidFill>
              </a:rPr>
              <a:t>о</a:t>
            </a:r>
            <a:r>
              <a:rPr sz="2000" dirty="0">
                <a:solidFill>
                  <a:srgbClr val="0033CC"/>
                </a:solidFill>
              </a:rPr>
              <a:t>с</a:t>
            </a:r>
            <a:r>
              <a:rPr sz="2000" spc="-30" dirty="0">
                <a:solidFill>
                  <a:srgbClr val="0033CC"/>
                </a:solidFill>
              </a:rPr>
              <a:t>л</a:t>
            </a:r>
            <a:r>
              <a:rPr sz="2000" dirty="0">
                <a:solidFill>
                  <a:srgbClr val="0033CC"/>
                </a:solidFill>
              </a:rPr>
              <a:t>о</a:t>
            </a:r>
            <a:r>
              <a:rPr sz="2000" spc="-25" dirty="0">
                <a:solidFill>
                  <a:srgbClr val="0033CC"/>
                </a:solidFill>
              </a:rPr>
              <a:t>в</a:t>
            </a:r>
            <a:r>
              <a:rPr sz="2000" dirty="0">
                <a:solidFill>
                  <a:srgbClr val="0033CC"/>
                </a:solidFill>
              </a:rPr>
              <a:t>ање</a:t>
            </a:r>
            <a:r>
              <a:rPr sz="2000" spc="-3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ЈП</a:t>
            </a:r>
            <a:r>
              <a:rPr sz="2000" spc="-2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Србијагас</a:t>
            </a:r>
            <a:r>
              <a:rPr sz="2000" spc="-3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у</a:t>
            </a:r>
            <a:r>
              <a:rPr sz="2000" spc="-2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2015</a:t>
            </a:r>
            <a:r>
              <a:rPr sz="2000" spc="-15" dirty="0">
                <a:solidFill>
                  <a:srgbClr val="0033CC"/>
                </a:solidFill>
              </a:rPr>
              <a:t> </a:t>
            </a:r>
            <a:r>
              <a:rPr sz="2000" spc="-20" dirty="0">
                <a:solidFill>
                  <a:srgbClr val="0033CC"/>
                </a:solidFill>
              </a:rPr>
              <a:t>г</a:t>
            </a:r>
            <a:r>
              <a:rPr sz="2000" spc="-30" dirty="0">
                <a:solidFill>
                  <a:srgbClr val="0033CC"/>
                </a:solidFill>
              </a:rPr>
              <a:t>о</a:t>
            </a:r>
            <a:r>
              <a:rPr sz="2000" dirty="0">
                <a:solidFill>
                  <a:srgbClr val="0033CC"/>
                </a:solidFill>
              </a:rPr>
              <a:t>дину</a:t>
            </a:r>
            <a:endParaRPr sz="2000"/>
          </a:p>
        </p:txBody>
      </p:sp>
      <p:sp>
        <p:nvSpPr>
          <p:cNvPr id="71" name="object 71"/>
          <p:cNvSpPr txBox="1"/>
          <p:nvPr/>
        </p:nvSpPr>
        <p:spPr>
          <a:xfrm>
            <a:off x="535940" y="867917"/>
            <a:ext cx="21170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buClr>
                <a:srgbClr val="0033CC"/>
              </a:buClr>
              <a:buFont typeface="Wingdings"/>
              <a:buChar char=""/>
              <a:tabLst>
                <a:tab pos="355600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Пос</a:t>
            </a:r>
            <a:r>
              <a:rPr sz="1400" spc="1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овни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п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ланс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580" y="547166"/>
            <a:ext cx="8951976" cy="152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2013" y="582930"/>
            <a:ext cx="8857615" cy="46228"/>
          </a:xfrm>
          <a:custGeom>
            <a:avLst/>
            <a:gdLst/>
            <a:ahLst/>
            <a:cxnLst/>
            <a:rect l="l" t="t" r="r" b="b"/>
            <a:pathLst>
              <a:path w="8857615" h="46228">
                <a:moveTo>
                  <a:pt x="0" y="46228"/>
                </a:moveTo>
                <a:lnTo>
                  <a:pt x="8857615" y="0"/>
                </a:lnTo>
              </a:path>
            </a:pathLst>
          </a:custGeom>
          <a:ln w="25908">
            <a:solidFill>
              <a:srgbClr val="0066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9747" y="3995882"/>
            <a:ext cx="4406073" cy="2639492"/>
          </a:xfrm>
          <a:custGeom>
            <a:avLst/>
            <a:gdLst/>
            <a:ahLst/>
            <a:cxnLst/>
            <a:rect l="l" t="t" r="r" b="b"/>
            <a:pathLst>
              <a:path w="4406073" h="2639492">
                <a:moveTo>
                  <a:pt x="0" y="2639492"/>
                </a:moveTo>
                <a:lnTo>
                  <a:pt x="4406073" y="2639492"/>
                </a:lnTo>
                <a:lnTo>
                  <a:pt x="4406073" y="0"/>
                </a:lnTo>
                <a:lnTo>
                  <a:pt x="0" y="0"/>
                </a:lnTo>
                <a:lnTo>
                  <a:pt x="0" y="2639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7935" y="5223978"/>
            <a:ext cx="3892031" cy="0"/>
          </a:xfrm>
          <a:custGeom>
            <a:avLst/>
            <a:gdLst/>
            <a:ahLst/>
            <a:cxnLst/>
            <a:rect l="l" t="t" r="r" b="b"/>
            <a:pathLst>
              <a:path w="3892031">
                <a:moveTo>
                  <a:pt x="0" y="0"/>
                </a:moveTo>
                <a:lnTo>
                  <a:pt x="3892031" y="0"/>
                </a:lnTo>
              </a:path>
            </a:pathLst>
          </a:custGeom>
          <a:ln w="7339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7935" y="4659420"/>
            <a:ext cx="3892031" cy="0"/>
          </a:xfrm>
          <a:custGeom>
            <a:avLst/>
            <a:gdLst/>
            <a:ahLst/>
            <a:cxnLst/>
            <a:rect l="l" t="t" r="r" b="b"/>
            <a:pathLst>
              <a:path w="3892031">
                <a:moveTo>
                  <a:pt x="0" y="0"/>
                </a:moveTo>
                <a:lnTo>
                  <a:pt x="3892031" y="0"/>
                </a:lnTo>
              </a:path>
            </a:pathLst>
          </a:custGeom>
          <a:ln w="7339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14247" y="5284418"/>
            <a:ext cx="213995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r>
              <a:rPr sz="85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850" spc="5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464914" y="5195823"/>
            <a:ext cx="213995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r>
              <a:rPr sz="85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850" spc="5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6602" y="6279971"/>
            <a:ext cx="22225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850" spc="-3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36602" y="5713885"/>
            <a:ext cx="22225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850" spc="-3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36602" y="5147555"/>
            <a:ext cx="22225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850" spc="-3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36602" y="4581408"/>
            <a:ext cx="22225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850" spc="-3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369275" y="6423251"/>
            <a:ext cx="509905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850" spc="-3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850" spc="2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850" spc="-3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850" spc="25" dirty="0">
                <a:solidFill>
                  <a:srgbClr val="585858"/>
                </a:solidFill>
                <a:latin typeface="Calibri"/>
                <a:cs typeface="Calibri"/>
              </a:rPr>
              <a:t>-2</a:t>
            </a:r>
            <a:r>
              <a:rPr sz="850" spc="-3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850" spc="2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448636" y="6423251"/>
            <a:ext cx="25019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85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850" spc="2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40819" y="4069286"/>
            <a:ext cx="224980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6350" indent="-419734">
              <a:lnSpc>
                <a:spcPct val="107600"/>
              </a:lnSpc>
            </a:pPr>
            <a:r>
              <a:rPr sz="1300" b="1" spc="-15" dirty="0">
                <a:solidFill>
                  <a:srgbClr val="5B9BD4"/>
                </a:solidFill>
                <a:latin typeface="Calibri"/>
                <a:cs typeface="Calibri"/>
              </a:rPr>
              <a:t>По</a:t>
            </a:r>
            <a:r>
              <a:rPr sz="1300" b="1" spc="25" dirty="0">
                <a:solidFill>
                  <a:srgbClr val="5B9BD4"/>
                </a:solidFill>
                <a:latin typeface="Calibri"/>
                <a:cs typeface="Calibri"/>
              </a:rPr>
              <a:t>с</a:t>
            </a:r>
            <a:r>
              <a:rPr sz="1300" b="1" dirty="0">
                <a:solidFill>
                  <a:srgbClr val="5B9BD4"/>
                </a:solidFill>
                <a:latin typeface="Calibri"/>
                <a:cs typeface="Calibri"/>
              </a:rPr>
              <a:t>л</a:t>
            </a:r>
            <a:r>
              <a:rPr sz="1300" b="1" spc="-15" dirty="0">
                <a:solidFill>
                  <a:srgbClr val="5B9BD4"/>
                </a:solidFill>
                <a:latin typeface="Calibri"/>
                <a:cs typeface="Calibri"/>
              </a:rPr>
              <a:t>ов</a:t>
            </a:r>
            <a:r>
              <a:rPr sz="1300" b="1" spc="35" dirty="0">
                <a:solidFill>
                  <a:srgbClr val="5B9BD4"/>
                </a:solidFill>
                <a:latin typeface="Calibri"/>
                <a:cs typeface="Calibri"/>
              </a:rPr>
              <a:t>н</a:t>
            </a:r>
            <a:r>
              <a:rPr sz="1300" b="1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00" b="1" spc="14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5B9BD4"/>
                </a:solidFill>
                <a:latin typeface="Calibri"/>
                <a:cs typeface="Calibri"/>
              </a:rPr>
              <a:t>д</a:t>
            </a:r>
            <a:r>
              <a:rPr sz="1300" b="1" spc="-15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00" b="1" spc="-5" dirty="0">
                <a:solidFill>
                  <a:srgbClr val="5B9BD4"/>
                </a:solidFill>
                <a:latin typeface="Calibri"/>
                <a:cs typeface="Calibri"/>
              </a:rPr>
              <a:t>б</a:t>
            </a:r>
            <a:r>
              <a:rPr sz="1300" b="1" spc="15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00" b="1" spc="10" dirty="0">
                <a:solidFill>
                  <a:srgbClr val="5B9BD4"/>
                </a:solidFill>
                <a:latin typeface="Calibri"/>
                <a:cs typeface="Calibri"/>
              </a:rPr>
              <a:t>т</a:t>
            </a:r>
            <a:r>
              <a:rPr sz="1300" b="1" spc="10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00" b="1" spc="25" dirty="0">
                <a:solidFill>
                  <a:srgbClr val="5B9BD4"/>
                </a:solidFill>
                <a:latin typeface="Calibri"/>
                <a:cs typeface="Calibri"/>
              </a:rPr>
              <a:t>Ј</a:t>
            </a:r>
            <a:r>
              <a:rPr sz="1300" b="1" spc="15" dirty="0">
                <a:solidFill>
                  <a:srgbClr val="5B9BD4"/>
                </a:solidFill>
                <a:latin typeface="Calibri"/>
                <a:cs typeface="Calibri"/>
              </a:rPr>
              <a:t>П</a:t>
            </a:r>
            <a:r>
              <a:rPr sz="1300" b="1" spc="-3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5B9BD4"/>
                </a:solidFill>
                <a:latin typeface="Calibri"/>
                <a:cs typeface="Calibri"/>
              </a:rPr>
              <a:t>С</a:t>
            </a:r>
            <a:r>
              <a:rPr sz="1300" b="1" spc="-10" dirty="0">
                <a:solidFill>
                  <a:srgbClr val="5B9BD4"/>
                </a:solidFill>
                <a:latin typeface="Calibri"/>
                <a:cs typeface="Calibri"/>
              </a:rPr>
              <a:t>р</a:t>
            </a:r>
            <a:r>
              <a:rPr sz="1300" b="1" spc="-5" dirty="0">
                <a:solidFill>
                  <a:srgbClr val="5B9BD4"/>
                </a:solidFill>
                <a:latin typeface="Calibri"/>
                <a:cs typeface="Calibri"/>
              </a:rPr>
              <a:t>б</a:t>
            </a:r>
            <a:r>
              <a:rPr sz="1300" b="1" spc="15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00" b="1" spc="10" dirty="0">
                <a:solidFill>
                  <a:srgbClr val="5B9BD4"/>
                </a:solidFill>
                <a:latin typeface="Calibri"/>
                <a:cs typeface="Calibri"/>
              </a:rPr>
              <a:t>ј</a:t>
            </a:r>
            <a:r>
              <a:rPr sz="1300" b="1" spc="-15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00" b="1" spc="-10" dirty="0">
                <a:solidFill>
                  <a:srgbClr val="5B9BD4"/>
                </a:solidFill>
                <a:latin typeface="Calibri"/>
                <a:cs typeface="Calibri"/>
              </a:rPr>
              <a:t>г</a:t>
            </a:r>
            <a:r>
              <a:rPr sz="1300" b="1" spc="-15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00" b="1" spc="25" dirty="0">
                <a:solidFill>
                  <a:srgbClr val="5B9BD4"/>
                </a:solidFill>
                <a:latin typeface="Calibri"/>
                <a:cs typeface="Calibri"/>
              </a:rPr>
              <a:t>с</a:t>
            </a:r>
            <a:r>
              <a:rPr sz="1300" b="1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00" b="1" spc="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00" b="1" spc="25" dirty="0">
                <a:solidFill>
                  <a:srgbClr val="5B9BD4"/>
                </a:solidFill>
                <a:latin typeface="Calibri"/>
                <a:cs typeface="Calibri"/>
              </a:rPr>
              <a:t>2005</a:t>
            </a:r>
            <a:r>
              <a:rPr sz="1300" b="1" dirty="0">
                <a:solidFill>
                  <a:srgbClr val="5B9BD4"/>
                </a:solidFill>
                <a:latin typeface="Calibri"/>
                <a:cs typeface="Calibri"/>
              </a:rPr>
              <a:t>-</a:t>
            </a:r>
            <a:r>
              <a:rPr sz="1300" b="1" spc="25" dirty="0">
                <a:solidFill>
                  <a:srgbClr val="5B9BD4"/>
                </a:solidFill>
                <a:latin typeface="Calibri"/>
                <a:cs typeface="Calibri"/>
              </a:rPr>
              <a:t>201</a:t>
            </a:r>
            <a:r>
              <a:rPr sz="1300" b="1" spc="10" dirty="0">
                <a:solidFill>
                  <a:srgbClr val="5B9BD4"/>
                </a:solidFill>
                <a:latin typeface="Calibri"/>
                <a:cs typeface="Calibri"/>
              </a:rPr>
              <a:t>4</a:t>
            </a:r>
            <a:r>
              <a:rPr sz="1300" b="1" spc="-4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00" b="1" spc="10" dirty="0">
                <a:solidFill>
                  <a:srgbClr val="5B9BD4"/>
                </a:solidFill>
                <a:latin typeface="Calibri"/>
                <a:cs typeface="Calibri"/>
              </a:rPr>
              <a:t>v</a:t>
            </a:r>
            <a:r>
              <a:rPr sz="1300" b="1" spc="-5" dirty="0">
                <a:solidFill>
                  <a:srgbClr val="5B9BD4"/>
                </a:solidFill>
                <a:latin typeface="Calibri"/>
                <a:cs typeface="Calibri"/>
              </a:rPr>
              <a:t>s</a:t>
            </a:r>
            <a:r>
              <a:rPr sz="1300" b="1" spc="5" dirty="0">
                <a:solidFill>
                  <a:srgbClr val="5B9BD4"/>
                </a:solidFill>
                <a:latin typeface="Calibri"/>
                <a:cs typeface="Calibri"/>
              </a:rPr>
              <a:t>.</a:t>
            </a:r>
            <a:r>
              <a:rPr sz="1300" b="1" spc="4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00" b="1" spc="25" dirty="0">
                <a:solidFill>
                  <a:srgbClr val="5B9BD4"/>
                </a:solidFill>
                <a:latin typeface="Calibri"/>
                <a:cs typeface="Calibri"/>
              </a:rPr>
              <a:t>2015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928742" y="1164219"/>
            <a:ext cx="3761740" cy="2303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lnSpc>
                <a:spcPct val="100099"/>
              </a:lnSpc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ЈП Срб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ас</a:t>
            </a:r>
            <a:r>
              <a:rPr sz="16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аврио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зит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ан пос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овни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дб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ланс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осу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600" spc="-5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13,7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илија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r>
              <a:rPr sz="16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ара</a:t>
            </a:r>
            <a:endParaRPr sz="1600">
              <a:latin typeface="Arial"/>
              <a:cs typeface="Arial"/>
            </a:endParaRPr>
          </a:p>
          <a:p>
            <a:pPr marL="355600" marR="34925" indent="-342900">
              <a:lnSpc>
                <a:spcPct val="100000"/>
              </a:lnSpc>
              <a:spcBef>
                <a:spcPts val="384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Пос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дб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ланс</a:t>
            </a:r>
            <a:r>
              <a:rPr sz="1600" spc="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осу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 2014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побољшан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600" spc="-5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2,4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илија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де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600" spc="-5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13,7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или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ј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aради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ли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481%</a:t>
            </a:r>
            <a:endParaRPr sz="1600">
              <a:latin typeface="Arial"/>
              <a:cs typeface="Arial"/>
            </a:endParaRPr>
          </a:p>
          <a:p>
            <a:pPr marL="355600" marR="394335" indent="-342900">
              <a:lnSpc>
                <a:spcPct val="100000"/>
              </a:lnSpc>
              <a:spcBef>
                <a:spcPts val="385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600" spc="-8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600" spc="-6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ог</a:t>
            </a:r>
            <a:r>
              <a:rPr sz="16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ра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енер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сан сл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дећим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тивности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385942" y="3505961"/>
            <a:ext cx="3206750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Clr>
                <a:srgbClr val="0033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По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ећан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овим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даје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Clr>
                <a:srgbClr val="0033CC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лађи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ање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тра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спо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  <a:p>
            <a:pPr marL="18415" algn="ctr">
              <a:lnSpc>
                <a:spcPct val="100000"/>
              </a:lnSpc>
            </a:pP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просе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ом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ена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регио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928742" y="4847092"/>
            <a:ext cx="368046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lnSpc>
                <a:spcPct val="100099"/>
              </a:lnSpc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Пос</a:t>
            </a:r>
            <a:r>
              <a:rPr sz="1600" spc="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ов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доб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пери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ду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200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5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2014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го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6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ања</a:t>
            </a:r>
            <a:r>
              <a:rPr sz="16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600" spc="-4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 ост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арено</a:t>
            </a:r>
            <a:r>
              <a:rPr sz="16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6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2015</a:t>
            </a:r>
            <a:r>
              <a:rPr sz="16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698747" y="1662658"/>
            <a:ext cx="646163" cy="722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41546" y="1764029"/>
            <a:ext cx="486282" cy="562610"/>
          </a:xfrm>
          <a:custGeom>
            <a:avLst/>
            <a:gdLst/>
            <a:ahLst/>
            <a:cxnLst/>
            <a:rect l="l" t="t" r="r" b="b"/>
            <a:pathLst>
              <a:path w="486282" h="562610">
                <a:moveTo>
                  <a:pt x="425735" y="50500"/>
                </a:moveTo>
                <a:lnTo>
                  <a:pt x="0" y="545719"/>
                </a:lnTo>
                <a:lnTo>
                  <a:pt x="19557" y="562610"/>
                </a:lnTo>
                <a:lnTo>
                  <a:pt x="445401" y="67411"/>
                </a:lnTo>
                <a:lnTo>
                  <a:pt x="425735" y="50500"/>
                </a:lnTo>
                <a:close/>
              </a:path>
              <a:path w="486282" h="562610">
                <a:moveTo>
                  <a:pt x="476061" y="40640"/>
                </a:moveTo>
                <a:lnTo>
                  <a:pt x="434213" y="40640"/>
                </a:lnTo>
                <a:lnTo>
                  <a:pt x="453898" y="57531"/>
                </a:lnTo>
                <a:lnTo>
                  <a:pt x="445401" y="67411"/>
                </a:lnTo>
                <a:lnTo>
                  <a:pt x="465074" y="84328"/>
                </a:lnTo>
                <a:lnTo>
                  <a:pt x="476061" y="40640"/>
                </a:lnTo>
                <a:close/>
              </a:path>
              <a:path w="486282" h="562610">
                <a:moveTo>
                  <a:pt x="434213" y="40640"/>
                </a:moveTo>
                <a:lnTo>
                  <a:pt x="425735" y="50500"/>
                </a:lnTo>
                <a:lnTo>
                  <a:pt x="445401" y="67411"/>
                </a:lnTo>
                <a:lnTo>
                  <a:pt x="453898" y="57531"/>
                </a:lnTo>
                <a:lnTo>
                  <a:pt x="434213" y="40640"/>
                </a:lnTo>
                <a:close/>
              </a:path>
              <a:path w="486282" h="562610">
                <a:moveTo>
                  <a:pt x="486282" y="0"/>
                </a:moveTo>
                <a:lnTo>
                  <a:pt x="406145" y="33655"/>
                </a:lnTo>
                <a:lnTo>
                  <a:pt x="425735" y="50500"/>
                </a:lnTo>
                <a:lnTo>
                  <a:pt x="434213" y="40640"/>
                </a:lnTo>
                <a:lnTo>
                  <a:pt x="476061" y="40640"/>
                </a:lnTo>
                <a:lnTo>
                  <a:pt x="486282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29101" y="1941067"/>
            <a:ext cx="217677" cy="245745"/>
          </a:xfrm>
          <a:custGeom>
            <a:avLst/>
            <a:gdLst/>
            <a:ahLst/>
            <a:cxnLst/>
            <a:rect l="l" t="t" r="r" b="b"/>
            <a:pathLst>
              <a:path w="217677" h="245745">
                <a:moveTo>
                  <a:pt x="5334" y="170815"/>
                </a:moveTo>
                <a:lnTo>
                  <a:pt x="0" y="177037"/>
                </a:lnTo>
                <a:lnTo>
                  <a:pt x="16510" y="239776"/>
                </a:lnTo>
                <a:lnTo>
                  <a:pt x="23622" y="245745"/>
                </a:lnTo>
                <a:lnTo>
                  <a:pt x="35052" y="232156"/>
                </a:lnTo>
                <a:lnTo>
                  <a:pt x="22860" y="232156"/>
                </a:lnTo>
                <a:lnTo>
                  <a:pt x="11175" y="188849"/>
                </a:lnTo>
                <a:lnTo>
                  <a:pt x="26720" y="188849"/>
                </a:lnTo>
                <a:lnTo>
                  <a:pt x="5334" y="170815"/>
                </a:lnTo>
                <a:close/>
              </a:path>
              <a:path w="217677" h="245745">
                <a:moveTo>
                  <a:pt x="26720" y="188849"/>
                </a:moveTo>
                <a:lnTo>
                  <a:pt x="11175" y="188849"/>
                </a:lnTo>
                <a:lnTo>
                  <a:pt x="39370" y="212598"/>
                </a:lnTo>
                <a:lnTo>
                  <a:pt x="22860" y="232156"/>
                </a:lnTo>
                <a:lnTo>
                  <a:pt x="35052" y="232156"/>
                </a:lnTo>
                <a:lnTo>
                  <a:pt x="46482" y="218567"/>
                </a:lnTo>
                <a:lnTo>
                  <a:pt x="62100" y="218567"/>
                </a:lnTo>
                <a:lnTo>
                  <a:pt x="52959" y="210820"/>
                </a:lnTo>
                <a:lnTo>
                  <a:pt x="57915" y="204978"/>
                </a:lnTo>
                <a:lnTo>
                  <a:pt x="45847" y="204978"/>
                </a:lnTo>
                <a:lnTo>
                  <a:pt x="26720" y="188849"/>
                </a:lnTo>
                <a:close/>
              </a:path>
              <a:path w="217677" h="245745">
                <a:moveTo>
                  <a:pt x="62100" y="218567"/>
                </a:moveTo>
                <a:lnTo>
                  <a:pt x="46482" y="218567"/>
                </a:lnTo>
                <a:lnTo>
                  <a:pt x="61468" y="231140"/>
                </a:lnTo>
                <a:lnTo>
                  <a:pt x="67945" y="223520"/>
                </a:lnTo>
                <a:lnTo>
                  <a:pt x="62100" y="218567"/>
                </a:lnTo>
                <a:close/>
              </a:path>
              <a:path w="217677" h="245745">
                <a:moveTo>
                  <a:pt x="52959" y="196469"/>
                </a:moveTo>
                <a:lnTo>
                  <a:pt x="45847" y="204978"/>
                </a:lnTo>
                <a:lnTo>
                  <a:pt x="57915" y="204978"/>
                </a:lnTo>
                <a:lnTo>
                  <a:pt x="60071" y="202437"/>
                </a:lnTo>
                <a:lnTo>
                  <a:pt x="52959" y="196469"/>
                </a:lnTo>
                <a:close/>
              </a:path>
              <a:path w="217677" h="245745">
                <a:moveTo>
                  <a:pt x="64708" y="166497"/>
                </a:moveTo>
                <a:lnTo>
                  <a:pt x="57912" y="166497"/>
                </a:lnTo>
                <a:lnTo>
                  <a:pt x="55752" y="171069"/>
                </a:lnTo>
                <a:lnTo>
                  <a:pt x="55118" y="175641"/>
                </a:lnTo>
                <a:lnTo>
                  <a:pt x="57150" y="184404"/>
                </a:lnTo>
                <a:lnTo>
                  <a:pt x="59689" y="188214"/>
                </a:lnTo>
                <a:lnTo>
                  <a:pt x="63753" y="191643"/>
                </a:lnTo>
                <a:lnTo>
                  <a:pt x="69214" y="196342"/>
                </a:lnTo>
                <a:lnTo>
                  <a:pt x="75311" y="198247"/>
                </a:lnTo>
                <a:lnTo>
                  <a:pt x="82169" y="197485"/>
                </a:lnTo>
                <a:lnTo>
                  <a:pt x="89026" y="196850"/>
                </a:lnTo>
                <a:lnTo>
                  <a:pt x="95123" y="193421"/>
                </a:lnTo>
                <a:lnTo>
                  <a:pt x="99373" y="188341"/>
                </a:lnTo>
                <a:lnTo>
                  <a:pt x="81025" y="188341"/>
                </a:lnTo>
                <a:lnTo>
                  <a:pt x="78104" y="187579"/>
                </a:lnTo>
                <a:lnTo>
                  <a:pt x="75184" y="186944"/>
                </a:lnTo>
                <a:lnTo>
                  <a:pt x="72644" y="185674"/>
                </a:lnTo>
                <a:lnTo>
                  <a:pt x="70485" y="183769"/>
                </a:lnTo>
                <a:lnTo>
                  <a:pt x="66801" y="180848"/>
                </a:lnTo>
                <a:lnTo>
                  <a:pt x="64897" y="177165"/>
                </a:lnTo>
                <a:lnTo>
                  <a:pt x="64135" y="168275"/>
                </a:lnTo>
                <a:lnTo>
                  <a:pt x="64708" y="166497"/>
                </a:lnTo>
                <a:close/>
              </a:path>
              <a:path w="217677" h="245745">
                <a:moveTo>
                  <a:pt x="102679" y="154051"/>
                </a:moveTo>
                <a:lnTo>
                  <a:pt x="84327" y="154051"/>
                </a:lnTo>
                <a:lnTo>
                  <a:pt x="88519" y="155448"/>
                </a:lnTo>
                <a:lnTo>
                  <a:pt x="95758" y="161671"/>
                </a:lnTo>
                <a:lnTo>
                  <a:pt x="97789" y="165354"/>
                </a:lnTo>
                <a:lnTo>
                  <a:pt x="98551" y="174117"/>
                </a:lnTo>
                <a:lnTo>
                  <a:pt x="97154" y="178181"/>
                </a:lnTo>
                <a:lnTo>
                  <a:pt x="93979" y="181864"/>
                </a:lnTo>
                <a:lnTo>
                  <a:pt x="92075" y="184150"/>
                </a:lnTo>
                <a:lnTo>
                  <a:pt x="89662" y="185928"/>
                </a:lnTo>
                <a:lnTo>
                  <a:pt x="86740" y="187071"/>
                </a:lnTo>
                <a:lnTo>
                  <a:pt x="83947" y="188087"/>
                </a:lnTo>
                <a:lnTo>
                  <a:pt x="81025" y="188341"/>
                </a:lnTo>
                <a:lnTo>
                  <a:pt x="99373" y="188341"/>
                </a:lnTo>
                <a:lnTo>
                  <a:pt x="105537" y="181102"/>
                </a:lnTo>
                <a:lnTo>
                  <a:pt x="107823" y="174498"/>
                </a:lnTo>
                <a:lnTo>
                  <a:pt x="107441" y="167640"/>
                </a:lnTo>
                <a:lnTo>
                  <a:pt x="106934" y="160782"/>
                </a:lnTo>
                <a:lnTo>
                  <a:pt x="104012" y="155194"/>
                </a:lnTo>
                <a:lnTo>
                  <a:pt x="102679" y="154051"/>
                </a:lnTo>
                <a:close/>
              </a:path>
              <a:path w="217677" h="245745">
                <a:moveTo>
                  <a:pt x="58165" y="123698"/>
                </a:moveTo>
                <a:lnTo>
                  <a:pt x="46227" y="124968"/>
                </a:lnTo>
                <a:lnTo>
                  <a:pt x="40894" y="128016"/>
                </a:lnTo>
                <a:lnTo>
                  <a:pt x="31750" y="138937"/>
                </a:lnTo>
                <a:lnTo>
                  <a:pt x="29590" y="144653"/>
                </a:lnTo>
                <a:lnTo>
                  <a:pt x="29972" y="150495"/>
                </a:lnTo>
                <a:lnTo>
                  <a:pt x="30225" y="156337"/>
                </a:lnTo>
                <a:lnTo>
                  <a:pt x="50419" y="169545"/>
                </a:lnTo>
                <a:lnTo>
                  <a:pt x="54101" y="168656"/>
                </a:lnTo>
                <a:lnTo>
                  <a:pt x="57912" y="166497"/>
                </a:lnTo>
                <a:lnTo>
                  <a:pt x="64708" y="166497"/>
                </a:lnTo>
                <a:lnTo>
                  <a:pt x="65404" y="164337"/>
                </a:lnTo>
                <a:lnTo>
                  <a:pt x="68562" y="160528"/>
                </a:lnTo>
                <a:lnTo>
                  <a:pt x="49784" y="160528"/>
                </a:lnTo>
                <a:lnTo>
                  <a:pt x="46609" y="159512"/>
                </a:lnTo>
                <a:lnTo>
                  <a:pt x="43687" y="156972"/>
                </a:lnTo>
                <a:lnTo>
                  <a:pt x="41021" y="154812"/>
                </a:lnTo>
                <a:lnTo>
                  <a:pt x="39624" y="151892"/>
                </a:lnTo>
                <a:lnTo>
                  <a:pt x="39208" y="146177"/>
                </a:lnTo>
                <a:lnTo>
                  <a:pt x="39207" y="144653"/>
                </a:lnTo>
                <a:lnTo>
                  <a:pt x="40259" y="141732"/>
                </a:lnTo>
                <a:lnTo>
                  <a:pt x="45085" y="135890"/>
                </a:lnTo>
                <a:lnTo>
                  <a:pt x="48133" y="134239"/>
                </a:lnTo>
                <a:lnTo>
                  <a:pt x="51688" y="133858"/>
                </a:lnTo>
                <a:lnTo>
                  <a:pt x="55245" y="133604"/>
                </a:lnTo>
                <a:lnTo>
                  <a:pt x="72191" y="133604"/>
                </a:lnTo>
                <a:lnTo>
                  <a:pt x="70865" y="131572"/>
                </a:lnTo>
                <a:lnTo>
                  <a:pt x="67945" y="129159"/>
                </a:lnTo>
                <a:lnTo>
                  <a:pt x="63373" y="125222"/>
                </a:lnTo>
                <a:lnTo>
                  <a:pt x="58165" y="123698"/>
                </a:lnTo>
                <a:close/>
              </a:path>
              <a:path w="217677" h="245745">
                <a:moveTo>
                  <a:pt x="72191" y="133604"/>
                </a:moveTo>
                <a:lnTo>
                  <a:pt x="55245" y="133604"/>
                </a:lnTo>
                <a:lnTo>
                  <a:pt x="58420" y="134620"/>
                </a:lnTo>
                <a:lnTo>
                  <a:pt x="64008" y="139192"/>
                </a:lnTo>
                <a:lnTo>
                  <a:pt x="65404" y="142112"/>
                </a:lnTo>
                <a:lnTo>
                  <a:pt x="65912" y="149098"/>
                </a:lnTo>
                <a:lnTo>
                  <a:pt x="64897" y="152273"/>
                </a:lnTo>
                <a:lnTo>
                  <a:pt x="62357" y="155194"/>
                </a:lnTo>
                <a:lnTo>
                  <a:pt x="59816" y="158242"/>
                </a:lnTo>
                <a:lnTo>
                  <a:pt x="56769" y="159893"/>
                </a:lnTo>
                <a:lnTo>
                  <a:pt x="53339" y="160274"/>
                </a:lnTo>
                <a:lnTo>
                  <a:pt x="49784" y="160528"/>
                </a:lnTo>
                <a:lnTo>
                  <a:pt x="68562" y="160528"/>
                </a:lnTo>
                <a:lnTo>
                  <a:pt x="71627" y="156972"/>
                </a:lnTo>
                <a:lnTo>
                  <a:pt x="75437" y="154940"/>
                </a:lnTo>
                <a:lnTo>
                  <a:pt x="79883" y="154559"/>
                </a:lnTo>
                <a:lnTo>
                  <a:pt x="84327" y="154051"/>
                </a:lnTo>
                <a:lnTo>
                  <a:pt x="102679" y="154051"/>
                </a:lnTo>
                <a:lnTo>
                  <a:pt x="96627" y="148844"/>
                </a:lnTo>
                <a:lnTo>
                  <a:pt x="72771" y="148844"/>
                </a:lnTo>
                <a:lnTo>
                  <a:pt x="74124" y="144907"/>
                </a:lnTo>
                <a:lnTo>
                  <a:pt x="74176" y="144653"/>
                </a:lnTo>
                <a:lnTo>
                  <a:pt x="74422" y="141097"/>
                </a:lnTo>
                <a:lnTo>
                  <a:pt x="73533" y="137795"/>
                </a:lnTo>
                <a:lnTo>
                  <a:pt x="72771" y="134493"/>
                </a:lnTo>
                <a:lnTo>
                  <a:pt x="72191" y="133604"/>
                </a:lnTo>
                <a:close/>
              </a:path>
              <a:path w="217677" h="245745">
                <a:moveTo>
                  <a:pt x="81661" y="144907"/>
                </a:moveTo>
                <a:lnTo>
                  <a:pt x="77215" y="146177"/>
                </a:lnTo>
                <a:lnTo>
                  <a:pt x="72771" y="148844"/>
                </a:lnTo>
                <a:lnTo>
                  <a:pt x="96627" y="148844"/>
                </a:lnTo>
                <a:lnTo>
                  <a:pt x="94869" y="147320"/>
                </a:lnTo>
                <a:lnTo>
                  <a:pt x="90677" y="145542"/>
                </a:lnTo>
                <a:lnTo>
                  <a:pt x="86233" y="145287"/>
                </a:lnTo>
                <a:lnTo>
                  <a:pt x="81661" y="144907"/>
                </a:lnTo>
                <a:close/>
              </a:path>
              <a:path w="217677" h="245745">
                <a:moveTo>
                  <a:pt x="107623" y="95377"/>
                </a:moveTo>
                <a:lnTo>
                  <a:pt x="92075" y="95377"/>
                </a:lnTo>
                <a:lnTo>
                  <a:pt x="141097" y="136652"/>
                </a:lnTo>
                <a:lnTo>
                  <a:pt x="147574" y="129032"/>
                </a:lnTo>
                <a:lnTo>
                  <a:pt x="107623" y="95377"/>
                </a:lnTo>
                <a:close/>
              </a:path>
              <a:path w="217677" h="245745">
                <a:moveTo>
                  <a:pt x="84709" y="76073"/>
                </a:moveTo>
                <a:lnTo>
                  <a:pt x="80518" y="81026"/>
                </a:lnTo>
                <a:lnTo>
                  <a:pt x="82169" y="84582"/>
                </a:lnTo>
                <a:lnTo>
                  <a:pt x="82931" y="89281"/>
                </a:lnTo>
                <a:lnTo>
                  <a:pt x="83185" y="94869"/>
                </a:lnTo>
                <a:lnTo>
                  <a:pt x="83312" y="100457"/>
                </a:lnTo>
                <a:lnTo>
                  <a:pt x="82550" y="106299"/>
                </a:lnTo>
                <a:lnTo>
                  <a:pt x="81025" y="112268"/>
                </a:lnTo>
                <a:lnTo>
                  <a:pt x="88391" y="118618"/>
                </a:lnTo>
                <a:lnTo>
                  <a:pt x="89535" y="115443"/>
                </a:lnTo>
                <a:lnTo>
                  <a:pt x="90550" y="111633"/>
                </a:lnTo>
                <a:lnTo>
                  <a:pt x="92075" y="102616"/>
                </a:lnTo>
                <a:lnTo>
                  <a:pt x="92328" y="98679"/>
                </a:lnTo>
                <a:lnTo>
                  <a:pt x="92075" y="95377"/>
                </a:lnTo>
                <a:lnTo>
                  <a:pt x="107623" y="95377"/>
                </a:lnTo>
                <a:lnTo>
                  <a:pt x="84709" y="76073"/>
                </a:lnTo>
                <a:close/>
              </a:path>
              <a:path w="217677" h="245745">
                <a:moveTo>
                  <a:pt x="147320" y="0"/>
                </a:moveTo>
                <a:lnTo>
                  <a:pt x="142112" y="6223"/>
                </a:lnTo>
                <a:lnTo>
                  <a:pt x="179197" y="96012"/>
                </a:lnTo>
                <a:lnTo>
                  <a:pt x="184531" y="89662"/>
                </a:lnTo>
                <a:lnTo>
                  <a:pt x="147320" y="0"/>
                </a:lnTo>
                <a:close/>
              </a:path>
              <a:path w="217677" h="245745">
                <a:moveTo>
                  <a:pt x="130428" y="34290"/>
                </a:moveTo>
                <a:lnTo>
                  <a:pt x="120523" y="34798"/>
                </a:lnTo>
                <a:lnTo>
                  <a:pt x="116332" y="36830"/>
                </a:lnTo>
                <a:lnTo>
                  <a:pt x="109474" y="44958"/>
                </a:lnTo>
                <a:lnTo>
                  <a:pt x="108331" y="49530"/>
                </a:lnTo>
                <a:lnTo>
                  <a:pt x="109540" y="54737"/>
                </a:lnTo>
                <a:lnTo>
                  <a:pt x="129032" y="74549"/>
                </a:lnTo>
                <a:lnTo>
                  <a:pt x="138937" y="74295"/>
                </a:lnTo>
                <a:lnTo>
                  <a:pt x="143001" y="72262"/>
                </a:lnTo>
                <a:lnTo>
                  <a:pt x="147832" y="66675"/>
                </a:lnTo>
                <a:lnTo>
                  <a:pt x="137287" y="66675"/>
                </a:lnTo>
                <a:lnTo>
                  <a:pt x="131825" y="66548"/>
                </a:lnTo>
                <a:lnTo>
                  <a:pt x="116531" y="49530"/>
                </a:lnTo>
                <a:lnTo>
                  <a:pt x="116571" y="48641"/>
                </a:lnTo>
                <a:lnTo>
                  <a:pt x="116966" y="46862"/>
                </a:lnTo>
                <a:lnTo>
                  <a:pt x="118490" y="44958"/>
                </a:lnTo>
                <a:lnTo>
                  <a:pt x="120141" y="43053"/>
                </a:lnTo>
                <a:lnTo>
                  <a:pt x="122300" y="42164"/>
                </a:lnTo>
                <a:lnTo>
                  <a:pt x="142430" y="42164"/>
                </a:lnTo>
                <a:lnTo>
                  <a:pt x="141097" y="41021"/>
                </a:lnTo>
                <a:lnTo>
                  <a:pt x="135636" y="36449"/>
                </a:lnTo>
                <a:lnTo>
                  <a:pt x="130428" y="34290"/>
                </a:lnTo>
                <a:close/>
              </a:path>
              <a:path w="217677" h="245745">
                <a:moveTo>
                  <a:pt x="142430" y="42164"/>
                </a:moveTo>
                <a:lnTo>
                  <a:pt x="122300" y="42164"/>
                </a:lnTo>
                <a:lnTo>
                  <a:pt x="127762" y="42418"/>
                </a:lnTo>
                <a:lnTo>
                  <a:pt x="131063" y="44069"/>
                </a:lnTo>
                <a:lnTo>
                  <a:pt x="135127" y="47498"/>
                </a:lnTo>
                <a:lnTo>
                  <a:pt x="139573" y="51181"/>
                </a:lnTo>
                <a:lnTo>
                  <a:pt x="141986" y="54356"/>
                </a:lnTo>
                <a:lnTo>
                  <a:pt x="142621" y="57023"/>
                </a:lnTo>
                <a:lnTo>
                  <a:pt x="143128" y="59690"/>
                </a:lnTo>
                <a:lnTo>
                  <a:pt x="142621" y="61976"/>
                </a:lnTo>
                <a:lnTo>
                  <a:pt x="140970" y="63881"/>
                </a:lnTo>
                <a:lnTo>
                  <a:pt x="139446" y="65786"/>
                </a:lnTo>
                <a:lnTo>
                  <a:pt x="137287" y="66675"/>
                </a:lnTo>
                <a:lnTo>
                  <a:pt x="147832" y="66675"/>
                </a:lnTo>
                <a:lnTo>
                  <a:pt x="149478" y="64770"/>
                </a:lnTo>
                <a:lnTo>
                  <a:pt x="150749" y="60325"/>
                </a:lnTo>
                <a:lnTo>
                  <a:pt x="149987" y="55245"/>
                </a:lnTo>
                <a:lnTo>
                  <a:pt x="149351" y="50292"/>
                </a:lnTo>
                <a:lnTo>
                  <a:pt x="146431" y="45593"/>
                </a:lnTo>
                <a:lnTo>
                  <a:pt x="142430" y="42164"/>
                </a:lnTo>
                <a:close/>
              </a:path>
              <a:path w="217677" h="245745">
                <a:moveTo>
                  <a:pt x="197485" y="21462"/>
                </a:moveTo>
                <a:lnTo>
                  <a:pt x="187451" y="21971"/>
                </a:lnTo>
                <a:lnTo>
                  <a:pt x="183387" y="24003"/>
                </a:lnTo>
                <a:lnTo>
                  <a:pt x="180086" y="27940"/>
                </a:lnTo>
                <a:lnTo>
                  <a:pt x="176402" y="32258"/>
                </a:lnTo>
                <a:lnTo>
                  <a:pt x="195961" y="61722"/>
                </a:lnTo>
                <a:lnTo>
                  <a:pt x="205866" y="61468"/>
                </a:lnTo>
                <a:lnTo>
                  <a:pt x="209931" y="59562"/>
                </a:lnTo>
                <a:lnTo>
                  <a:pt x="213106" y="55753"/>
                </a:lnTo>
                <a:lnTo>
                  <a:pt x="214646" y="53975"/>
                </a:lnTo>
                <a:lnTo>
                  <a:pt x="204215" y="53975"/>
                </a:lnTo>
                <a:lnTo>
                  <a:pt x="198754" y="53721"/>
                </a:lnTo>
                <a:lnTo>
                  <a:pt x="183387" y="36449"/>
                </a:lnTo>
                <a:lnTo>
                  <a:pt x="183896" y="34162"/>
                </a:lnTo>
                <a:lnTo>
                  <a:pt x="185547" y="32131"/>
                </a:lnTo>
                <a:lnTo>
                  <a:pt x="187198" y="30226"/>
                </a:lnTo>
                <a:lnTo>
                  <a:pt x="189357" y="29337"/>
                </a:lnTo>
                <a:lnTo>
                  <a:pt x="209245" y="29337"/>
                </a:lnTo>
                <a:lnTo>
                  <a:pt x="208025" y="28321"/>
                </a:lnTo>
                <a:lnTo>
                  <a:pt x="202691" y="23749"/>
                </a:lnTo>
                <a:lnTo>
                  <a:pt x="197485" y="21462"/>
                </a:lnTo>
                <a:close/>
              </a:path>
              <a:path w="217677" h="245745">
                <a:moveTo>
                  <a:pt x="209245" y="29337"/>
                </a:moveTo>
                <a:lnTo>
                  <a:pt x="189357" y="29337"/>
                </a:lnTo>
                <a:lnTo>
                  <a:pt x="194690" y="29591"/>
                </a:lnTo>
                <a:lnTo>
                  <a:pt x="198120" y="31369"/>
                </a:lnTo>
                <a:lnTo>
                  <a:pt x="202184" y="34671"/>
                </a:lnTo>
                <a:lnTo>
                  <a:pt x="206501" y="38354"/>
                </a:lnTo>
                <a:lnTo>
                  <a:pt x="209041" y="41529"/>
                </a:lnTo>
                <a:lnTo>
                  <a:pt x="209550" y="44196"/>
                </a:lnTo>
                <a:lnTo>
                  <a:pt x="210185" y="46862"/>
                </a:lnTo>
                <a:lnTo>
                  <a:pt x="209676" y="49149"/>
                </a:lnTo>
                <a:lnTo>
                  <a:pt x="208025" y="51181"/>
                </a:lnTo>
                <a:lnTo>
                  <a:pt x="206375" y="53086"/>
                </a:lnTo>
                <a:lnTo>
                  <a:pt x="204215" y="53975"/>
                </a:lnTo>
                <a:lnTo>
                  <a:pt x="214646" y="53975"/>
                </a:lnTo>
                <a:lnTo>
                  <a:pt x="216408" y="51943"/>
                </a:lnTo>
                <a:lnTo>
                  <a:pt x="217677" y="47498"/>
                </a:lnTo>
                <a:lnTo>
                  <a:pt x="216408" y="37465"/>
                </a:lnTo>
                <a:lnTo>
                  <a:pt x="213360" y="32766"/>
                </a:lnTo>
                <a:lnTo>
                  <a:pt x="209245" y="29337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54661" y="2251405"/>
            <a:ext cx="118745" cy="8153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У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м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л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јардама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Р</a:t>
            </a:r>
            <a:r>
              <a:rPr sz="600" dirty="0">
                <a:latin typeface="Arial"/>
                <a:cs typeface="Arial"/>
              </a:rPr>
              <a:t>СД</a:t>
            </a:r>
            <a:endParaRPr sz="600">
              <a:latin typeface="Arial"/>
              <a:cs typeface="Arial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9232" y="5070108"/>
            <a:ext cx="118745" cy="859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У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м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л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ја</a:t>
            </a:r>
            <a:r>
              <a:rPr sz="700" spc="-5" dirty="0">
                <a:latin typeface="Arial"/>
                <a:cs typeface="Arial"/>
              </a:rPr>
              <a:t>р</a:t>
            </a:r>
            <a:r>
              <a:rPr sz="700" dirty="0">
                <a:latin typeface="Arial"/>
                <a:cs typeface="Arial"/>
              </a:rPr>
              <a:t>д</a:t>
            </a:r>
            <a:r>
              <a:rPr sz="700" spc="-5" dirty="0">
                <a:latin typeface="Arial"/>
                <a:cs typeface="Arial"/>
              </a:rPr>
              <a:t>а</a:t>
            </a:r>
            <a:r>
              <a:rPr sz="700" dirty="0">
                <a:latin typeface="Arial"/>
                <a:cs typeface="Arial"/>
              </a:rPr>
              <a:t>ма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РСД</a:t>
            </a:r>
            <a:endParaRPr sz="700">
              <a:latin typeface="Arial"/>
              <a:cs typeface="Arial"/>
            </a:endParaRPr>
          </a:p>
        </p:txBody>
      </p:sp>
      <p:graphicFrame>
        <p:nvGraphicFramePr>
          <p:cNvPr id="77" name="object 77"/>
          <p:cNvGraphicFramePr>
            <a:graphicFrameLocks noGrp="1"/>
          </p:cNvGraphicFramePr>
          <p:nvPr/>
        </p:nvGraphicFramePr>
        <p:xfrm>
          <a:off x="644266" y="5385277"/>
          <a:ext cx="3892029" cy="1089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582"/>
                <a:gridCol w="609506"/>
                <a:gridCol w="1343852"/>
                <a:gridCol w="609506"/>
                <a:gridCol w="664583"/>
              </a:tblGrid>
              <a:tr h="87983">
                <a:tc rowSpan="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339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339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339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339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16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7339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339">
                      <a:solidFill>
                        <a:srgbClr val="D9D9D9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7339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7339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7339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564558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339">
                      <a:solidFill>
                        <a:srgbClr val="D9D9D9"/>
                      </a:solidFill>
                      <a:prstDash val="solid"/>
                    </a:lnT>
                    <a:lnB w="7339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7339">
                      <a:solidFill>
                        <a:srgbClr val="D9D9D9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339">
                      <a:solidFill>
                        <a:srgbClr val="D9D9D9"/>
                      </a:solidFill>
                      <a:prstDash val="solid"/>
                    </a:lnT>
                    <a:lnB w="7339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7339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339">
                      <a:solidFill>
                        <a:srgbClr val="D9D9D9"/>
                      </a:solidFill>
                      <a:prstDash val="solid"/>
                    </a:lnT>
                    <a:lnB w="7339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3930">
              <a:lnSpc>
                <a:spcPct val="100000"/>
              </a:lnSpc>
            </a:pPr>
            <a:r>
              <a:rPr sz="2000" dirty="0">
                <a:solidFill>
                  <a:srgbClr val="0033CC"/>
                </a:solidFill>
              </a:rPr>
              <a:t>П</a:t>
            </a:r>
            <a:r>
              <a:rPr sz="2000" spc="-30" dirty="0">
                <a:solidFill>
                  <a:srgbClr val="0033CC"/>
                </a:solidFill>
              </a:rPr>
              <a:t>о</a:t>
            </a:r>
            <a:r>
              <a:rPr sz="2000" dirty="0">
                <a:solidFill>
                  <a:srgbClr val="0033CC"/>
                </a:solidFill>
              </a:rPr>
              <a:t>с</a:t>
            </a:r>
            <a:r>
              <a:rPr sz="2000" spc="-30" dirty="0">
                <a:solidFill>
                  <a:srgbClr val="0033CC"/>
                </a:solidFill>
              </a:rPr>
              <a:t>л</a:t>
            </a:r>
            <a:r>
              <a:rPr sz="2000" dirty="0">
                <a:solidFill>
                  <a:srgbClr val="0033CC"/>
                </a:solidFill>
              </a:rPr>
              <a:t>о</a:t>
            </a:r>
            <a:r>
              <a:rPr sz="2000" spc="-25" dirty="0">
                <a:solidFill>
                  <a:srgbClr val="0033CC"/>
                </a:solidFill>
              </a:rPr>
              <a:t>в</a:t>
            </a:r>
            <a:r>
              <a:rPr sz="2000" dirty="0">
                <a:solidFill>
                  <a:srgbClr val="0033CC"/>
                </a:solidFill>
              </a:rPr>
              <a:t>ање</a:t>
            </a:r>
            <a:r>
              <a:rPr sz="2000" spc="-3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ЈП</a:t>
            </a:r>
            <a:r>
              <a:rPr sz="2000" spc="-2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Србијагас</a:t>
            </a:r>
            <a:r>
              <a:rPr sz="2000" spc="-3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у</a:t>
            </a:r>
            <a:r>
              <a:rPr sz="2000" spc="-2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2015</a:t>
            </a:r>
            <a:r>
              <a:rPr sz="2000" spc="-15" dirty="0">
                <a:solidFill>
                  <a:srgbClr val="0033CC"/>
                </a:solidFill>
              </a:rPr>
              <a:t> </a:t>
            </a:r>
            <a:r>
              <a:rPr sz="2000" spc="-20" dirty="0">
                <a:solidFill>
                  <a:srgbClr val="0033CC"/>
                </a:solidFill>
              </a:rPr>
              <a:t>г</a:t>
            </a:r>
            <a:r>
              <a:rPr sz="2000" spc="-30" dirty="0">
                <a:solidFill>
                  <a:srgbClr val="0033CC"/>
                </a:solidFill>
              </a:rPr>
              <a:t>о</a:t>
            </a:r>
            <a:r>
              <a:rPr sz="2000" dirty="0">
                <a:solidFill>
                  <a:srgbClr val="0033CC"/>
                </a:solidFill>
              </a:rPr>
              <a:t>дину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35940" y="867917"/>
            <a:ext cx="39979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buClr>
                <a:srgbClr val="0033CC"/>
              </a:buClr>
              <a:buFont typeface="Wingdings"/>
              <a:buChar char=""/>
              <a:tabLst>
                <a:tab pos="355600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Број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ослених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 не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јални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трош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ови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" y="547166"/>
            <a:ext cx="8951976" cy="152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013" y="582930"/>
            <a:ext cx="8857615" cy="46228"/>
          </a:xfrm>
          <a:custGeom>
            <a:avLst/>
            <a:gdLst/>
            <a:ahLst/>
            <a:cxnLst/>
            <a:rect l="l" t="t" r="r" b="b"/>
            <a:pathLst>
              <a:path w="8857615" h="46228">
                <a:moveTo>
                  <a:pt x="0" y="46228"/>
                </a:moveTo>
                <a:lnTo>
                  <a:pt x="8857615" y="0"/>
                </a:lnTo>
              </a:path>
            </a:pathLst>
          </a:custGeom>
          <a:ln w="25908">
            <a:solidFill>
              <a:srgbClr val="0066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48758" y="830239"/>
            <a:ext cx="3869690" cy="265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96545" indent="-342900">
              <a:lnSpc>
                <a:spcPct val="100099"/>
              </a:lnSpc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ада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ла 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снагу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3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 Вла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пу</a:t>
            </a: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броју за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ослених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јавним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ећ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број за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ослених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се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ан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но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ањ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endParaRPr sz="14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335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06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.12.2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13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(</a:t>
            </a: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Вла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е)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не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број за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ослених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ањен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94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ли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  <a:p>
            <a:pPr marL="355600" marR="122555" indent="-342900">
              <a:lnSpc>
                <a:spcPct val="100000"/>
              </a:lnSpc>
              <a:spcBef>
                <a:spcPts val="335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По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ом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љ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ћи</a:t>
            </a:r>
            <a:r>
              <a:rPr sz="1400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 за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ск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 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ањење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зара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ањи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трош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ови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ослених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2015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дно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2014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ни 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ом осно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ре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 40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8758" y="3793997"/>
            <a:ext cx="3801745" cy="248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69545" indent="-342900">
              <a:lnSpc>
                <a:spcPct val="100000"/>
              </a:lnSpc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тном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рац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онал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јом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 на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јалним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трош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ов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еђено о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 43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она</a:t>
            </a:r>
            <a:endParaRPr sz="14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335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ен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ањена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ре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30% и зноси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7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она</a:t>
            </a:r>
            <a:endParaRPr sz="1400">
              <a:latin typeface="Arial"/>
              <a:cs typeface="Arial"/>
            </a:endParaRPr>
          </a:p>
          <a:p>
            <a:pPr marL="355600" marR="81280" indent="-342900">
              <a:lnSpc>
                <a:spcPct val="100000"/>
              </a:lnSpc>
              <a:spcBef>
                <a:spcPts val="340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spc="-9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рош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ови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дра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ст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х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сл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ањени за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26%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 4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3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она</a:t>
            </a:r>
            <a:endParaRPr sz="1400">
              <a:latin typeface="Arial"/>
              <a:cs typeface="Arial"/>
            </a:endParaRPr>
          </a:p>
          <a:p>
            <a:pPr marL="355600" marR="45085" indent="-342900">
              <a:lnSpc>
                <a:spcPct val="100000"/>
              </a:lnSpc>
              <a:spcBef>
                <a:spcPts val="335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х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7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дск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х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трош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 и 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еш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3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(трошак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 1</a:t>
            </a:r>
            <a:r>
              <a:rPr sz="1400" spc="10" dirty="0">
                <a:solidFill>
                  <a:srgbClr val="0033CC"/>
                </a:solidFill>
                <a:latin typeface="Arial"/>
                <a:cs typeface="Arial"/>
              </a:rPr>
              <a:t>3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7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лио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а) ЈП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ја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би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ањ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трош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 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 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18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0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иона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ли</a:t>
            </a:r>
            <a:r>
              <a:rPr sz="14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7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4987" y="1142957"/>
            <a:ext cx="4564638" cy="2726370"/>
          </a:xfrm>
          <a:custGeom>
            <a:avLst/>
            <a:gdLst/>
            <a:ahLst/>
            <a:cxnLst/>
            <a:rect l="l" t="t" r="r" b="b"/>
            <a:pathLst>
              <a:path w="4564638" h="2726370">
                <a:moveTo>
                  <a:pt x="0" y="2726369"/>
                </a:moveTo>
                <a:lnTo>
                  <a:pt x="4564638" y="2726370"/>
                </a:lnTo>
                <a:lnTo>
                  <a:pt x="4564638" y="0"/>
                </a:lnTo>
                <a:lnTo>
                  <a:pt x="0" y="0"/>
                </a:lnTo>
                <a:lnTo>
                  <a:pt x="0" y="2726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6014" y="3250383"/>
            <a:ext cx="2232868" cy="0"/>
          </a:xfrm>
          <a:custGeom>
            <a:avLst/>
            <a:gdLst/>
            <a:ahLst/>
            <a:cxnLst/>
            <a:rect l="l" t="t" r="r" b="b"/>
            <a:pathLst>
              <a:path w="2232868">
                <a:moveTo>
                  <a:pt x="0" y="0"/>
                </a:moveTo>
                <a:lnTo>
                  <a:pt x="223286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4141" y="3250383"/>
            <a:ext cx="456463" cy="0"/>
          </a:xfrm>
          <a:custGeom>
            <a:avLst/>
            <a:gdLst/>
            <a:ahLst/>
            <a:cxnLst/>
            <a:rect l="l" t="t" r="r" b="b"/>
            <a:pathLst>
              <a:path w="456463">
                <a:moveTo>
                  <a:pt x="0" y="0"/>
                </a:moveTo>
                <a:lnTo>
                  <a:pt x="456463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4661" y="3250383"/>
            <a:ext cx="456463" cy="0"/>
          </a:xfrm>
          <a:custGeom>
            <a:avLst/>
            <a:gdLst/>
            <a:ahLst/>
            <a:cxnLst/>
            <a:rect l="l" t="t" r="r" b="b"/>
            <a:pathLst>
              <a:path w="456463">
                <a:moveTo>
                  <a:pt x="0" y="0"/>
                </a:moveTo>
                <a:lnTo>
                  <a:pt x="456463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217" y="3250383"/>
            <a:ext cx="224428" cy="0"/>
          </a:xfrm>
          <a:custGeom>
            <a:avLst/>
            <a:gdLst/>
            <a:ahLst/>
            <a:cxnLst/>
            <a:rect l="l" t="t" r="r" b="b"/>
            <a:pathLst>
              <a:path w="224428">
                <a:moveTo>
                  <a:pt x="0" y="0"/>
                </a:moveTo>
                <a:lnTo>
                  <a:pt x="22442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14141" y="2923826"/>
            <a:ext cx="2894741" cy="0"/>
          </a:xfrm>
          <a:custGeom>
            <a:avLst/>
            <a:gdLst/>
            <a:ahLst/>
            <a:cxnLst/>
            <a:rect l="l" t="t" r="r" b="b"/>
            <a:pathLst>
              <a:path w="2894741">
                <a:moveTo>
                  <a:pt x="0" y="0"/>
                </a:moveTo>
                <a:lnTo>
                  <a:pt x="2894741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4661" y="2923826"/>
            <a:ext cx="456463" cy="0"/>
          </a:xfrm>
          <a:custGeom>
            <a:avLst/>
            <a:gdLst/>
            <a:ahLst/>
            <a:cxnLst/>
            <a:rect l="l" t="t" r="r" b="b"/>
            <a:pathLst>
              <a:path w="456463">
                <a:moveTo>
                  <a:pt x="0" y="0"/>
                </a:moveTo>
                <a:lnTo>
                  <a:pt x="456463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7217" y="2923826"/>
            <a:ext cx="224428" cy="0"/>
          </a:xfrm>
          <a:custGeom>
            <a:avLst/>
            <a:gdLst/>
            <a:ahLst/>
            <a:cxnLst/>
            <a:rect l="l" t="t" r="r" b="b"/>
            <a:pathLst>
              <a:path w="224428">
                <a:moveTo>
                  <a:pt x="0" y="0"/>
                </a:moveTo>
                <a:lnTo>
                  <a:pt x="22442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4141" y="2597256"/>
            <a:ext cx="2894741" cy="0"/>
          </a:xfrm>
          <a:custGeom>
            <a:avLst/>
            <a:gdLst/>
            <a:ahLst/>
            <a:cxnLst/>
            <a:rect l="l" t="t" r="r" b="b"/>
            <a:pathLst>
              <a:path w="2894741">
                <a:moveTo>
                  <a:pt x="0" y="0"/>
                </a:moveTo>
                <a:lnTo>
                  <a:pt x="2894741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4661" y="2597256"/>
            <a:ext cx="456463" cy="0"/>
          </a:xfrm>
          <a:custGeom>
            <a:avLst/>
            <a:gdLst/>
            <a:ahLst/>
            <a:cxnLst/>
            <a:rect l="l" t="t" r="r" b="b"/>
            <a:pathLst>
              <a:path w="456463">
                <a:moveTo>
                  <a:pt x="0" y="0"/>
                </a:moveTo>
                <a:lnTo>
                  <a:pt x="456463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7217" y="2597256"/>
            <a:ext cx="224428" cy="0"/>
          </a:xfrm>
          <a:custGeom>
            <a:avLst/>
            <a:gdLst/>
            <a:ahLst/>
            <a:cxnLst/>
            <a:rect l="l" t="t" r="r" b="b"/>
            <a:pathLst>
              <a:path w="224428">
                <a:moveTo>
                  <a:pt x="0" y="0"/>
                </a:moveTo>
                <a:lnTo>
                  <a:pt x="22442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14141" y="2263105"/>
            <a:ext cx="2894741" cy="0"/>
          </a:xfrm>
          <a:custGeom>
            <a:avLst/>
            <a:gdLst/>
            <a:ahLst/>
            <a:cxnLst/>
            <a:rect l="l" t="t" r="r" b="b"/>
            <a:pathLst>
              <a:path w="2894741">
                <a:moveTo>
                  <a:pt x="0" y="0"/>
                </a:moveTo>
                <a:lnTo>
                  <a:pt x="2894741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7217" y="2263105"/>
            <a:ext cx="893908" cy="0"/>
          </a:xfrm>
          <a:custGeom>
            <a:avLst/>
            <a:gdLst/>
            <a:ahLst/>
            <a:cxnLst/>
            <a:rect l="l" t="t" r="r" b="b"/>
            <a:pathLst>
              <a:path w="893908">
                <a:moveTo>
                  <a:pt x="0" y="0"/>
                </a:moveTo>
                <a:lnTo>
                  <a:pt x="89390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7217" y="1936548"/>
            <a:ext cx="4001666" cy="0"/>
          </a:xfrm>
          <a:custGeom>
            <a:avLst/>
            <a:gdLst/>
            <a:ahLst/>
            <a:cxnLst/>
            <a:rect l="l" t="t" r="r" b="b"/>
            <a:pathLst>
              <a:path w="4001666">
                <a:moveTo>
                  <a:pt x="0" y="0"/>
                </a:moveTo>
                <a:lnTo>
                  <a:pt x="4001666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7217" y="1609991"/>
            <a:ext cx="4001666" cy="0"/>
          </a:xfrm>
          <a:custGeom>
            <a:avLst/>
            <a:gdLst/>
            <a:ahLst/>
            <a:cxnLst/>
            <a:rect l="l" t="t" r="r" b="b"/>
            <a:pathLst>
              <a:path w="4001666">
                <a:moveTo>
                  <a:pt x="0" y="0"/>
                </a:moveTo>
                <a:lnTo>
                  <a:pt x="4001666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1645" y="2487138"/>
            <a:ext cx="213016" cy="1093598"/>
          </a:xfrm>
          <a:custGeom>
            <a:avLst/>
            <a:gdLst/>
            <a:ahLst/>
            <a:cxnLst/>
            <a:rect l="l" t="t" r="r" b="b"/>
            <a:pathLst>
              <a:path w="213016" h="1093598">
                <a:moveTo>
                  <a:pt x="213016" y="0"/>
                </a:moveTo>
                <a:lnTo>
                  <a:pt x="0" y="0"/>
                </a:lnTo>
                <a:lnTo>
                  <a:pt x="0" y="1093598"/>
                </a:lnTo>
                <a:lnTo>
                  <a:pt x="213016" y="1093598"/>
                </a:lnTo>
                <a:lnTo>
                  <a:pt x="21301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1125" y="2175770"/>
            <a:ext cx="213016" cy="1404966"/>
          </a:xfrm>
          <a:custGeom>
            <a:avLst/>
            <a:gdLst/>
            <a:ahLst/>
            <a:cxnLst/>
            <a:rect l="l" t="t" r="r" b="b"/>
            <a:pathLst>
              <a:path w="213016" h="1404966">
                <a:moveTo>
                  <a:pt x="213016" y="0"/>
                </a:moveTo>
                <a:lnTo>
                  <a:pt x="0" y="0"/>
                </a:lnTo>
                <a:lnTo>
                  <a:pt x="0" y="1404966"/>
                </a:lnTo>
                <a:lnTo>
                  <a:pt x="213016" y="1404966"/>
                </a:lnTo>
                <a:lnTo>
                  <a:pt x="21301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70605" y="3155453"/>
            <a:ext cx="205408" cy="425283"/>
          </a:xfrm>
          <a:custGeom>
            <a:avLst/>
            <a:gdLst/>
            <a:ahLst/>
            <a:cxnLst/>
            <a:rect l="l" t="t" r="r" b="b"/>
            <a:pathLst>
              <a:path w="205408" h="425283">
                <a:moveTo>
                  <a:pt x="205408" y="0"/>
                </a:moveTo>
                <a:lnTo>
                  <a:pt x="0" y="0"/>
                </a:lnTo>
                <a:lnTo>
                  <a:pt x="0" y="425283"/>
                </a:lnTo>
                <a:lnTo>
                  <a:pt x="205408" y="425283"/>
                </a:lnTo>
                <a:lnTo>
                  <a:pt x="20540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40086" y="3261774"/>
            <a:ext cx="205408" cy="318962"/>
          </a:xfrm>
          <a:custGeom>
            <a:avLst/>
            <a:gdLst/>
            <a:ahLst/>
            <a:cxnLst/>
            <a:rect l="l" t="t" r="r" b="b"/>
            <a:pathLst>
              <a:path w="205408" h="318962">
                <a:moveTo>
                  <a:pt x="205408" y="0"/>
                </a:moveTo>
                <a:lnTo>
                  <a:pt x="0" y="0"/>
                </a:lnTo>
                <a:lnTo>
                  <a:pt x="0" y="318962"/>
                </a:lnTo>
                <a:lnTo>
                  <a:pt x="205408" y="318962"/>
                </a:lnTo>
                <a:lnTo>
                  <a:pt x="20540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1958" y="3314935"/>
            <a:ext cx="213016" cy="265802"/>
          </a:xfrm>
          <a:custGeom>
            <a:avLst/>
            <a:gdLst/>
            <a:ahLst/>
            <a:cxnLst/>
            <a:rect l="l" t="t" r="r" b="b"/>
            <a:pathLst>
              <a:path w="213016" h="265802">
                <a:moveTo>
                  <a:pt x="213016" y="0"/>
                </a:moveTo>
                <a:lnTo>
                  <a:pt x="0" y="0"/>
                </a:lnTo>
                <a:lnTo>
                  <a:pt x="0" y="265802"/>
                </a:lnTo>
                <a:lnTo>
                  <a:pt x="213016" y="265802"/>
                </a:lnTo>
                <a:lnTo>
                  <a:pt x="21301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71438" y="3406067"/>
            <a:ext cx="213016" cy="174669"/>
          </a:xfrm>
          <a:custGeom>
            <a:avLst/>
            <a:gdLst/>
            <a:ahLst/>
            <a:cxnLst/>
            <a:rect l="l" t="t" r="r" b="b"/>
            <a:pathLst>
              <a:path w="213016" h="174669">
                <a:moveTo>
                  <a:pt x="213016" y="0"/>
                </a:moveTo>
                <a:lnTo>
                  <a:pt x="0" y="0"/>
                </a:lnTo>
                <a:lnTo>
                  <a:pt x="0" y="174669"/>
                </a:lnTo>
                <a:lnTo>
                  <a:pt x="213016" y="174669"/>
                </a:lnTo>
                <a:lnTo>
                  <a:pt x="21301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217" y="3576939"/>
            <a:ext cx="4001666" cy="0"/>
          </a:xfrm>
          <a:custGeom>
            <a:avLst/>
            <a:gdLst/>
            <a:ahLst/>
            <a:cxnLst/>
            <a:rect l="l" t="t" r="r" b="b"/>
            <a:pathLst>
              <a:path w="4001666">
                <a:moveTo>
                  <a:pt x="0" y="0"/>
                </a:moveTo>
                <a:lnTo>
                  <a:pt x="4001666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20213" y="2288414"/>
            <a:ext cx="23876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1183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89059" y="1972236"/>
            <a:ext cx="23876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1207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57652" y="2960463"/>
            <a:ext cx="240029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1132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26498" y="3065835"/>
            <a:ext cx="23876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1124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95218" y="3118363"/>
            <a:ext cx="23876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1120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63811" y="3210760"/>
            <a:ext cx="240029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1113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4705" y="3502510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4705" y="3173105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4705" y="2843700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4705" y="2514295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4705" y="2184878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4705" y="1855537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4705" y="1526069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11020" y="3650921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79803" y="3650921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48776" y="3650921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72695" y="3650921"/>
            <a:ext cx="5467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41161" y="3650921"/>
            <a:ext cx="54991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10008" y="3650921"/>
            <a:ext cx="5467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48905" y="1230330"/>
            <a:ext cx="124206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>
                <a:solidFill>
                  <a:srgbClr val="5B9BD4"/>
                </a:solidFill>
                <a:latin typeface="Calibri"/>
                <a:cs typeface="Calibri"/>
              </a:rPr>
              <a:t>Б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ро</a:t>
            </a:r>
            <a:r>
              <a:rPr sz="1350" spc="5" dirty="0">
                <a:solidFill>
                  <a:srgbClr val="5B9BD4"/>
                </a:solidFill>
                <a:latin typeface="Calibri"/>
                <a:cs typeface="Calibri"/>
              </a:rPr>
              <a:t>ј</a:t>
            </a:r>
            <a:r>
              <a:rPr sz="1350" spc="8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з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по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сл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1350" spc="-15" dirty="0">
                <a:solidFill>
                  <a:srgbClr val="5B9BD4"/>
                </a:solidFill>
                <a:latin typeface="Calibri"/>
                <a:cs typeface="Calibri"/>
              </a:rPr>
              <a:t>н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х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45564" y="2127504"/>
            <a:ext cx="2602991" cy="11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88744" y="2149729"/>
            <a:ext cx="2443226" cy="989330"/>
          </a:xfrm>
          <a:custGeom>
            <a:avLst/>
            <a:gdLst/>
            <a:ahLst/>
            <a:cxnLst/>
            <a:rect l="l" t="t" r="r" b="b"/>
            <a:pathLst>
              <a:path w="2443226" h="989330">
                <a:moveTo>
                  <a:pt x="2366178" y="965243"/>
                </a:moveTo>
                <a:lnTo>
                  <a:pt x="2356611" y="989330"/>
                </a:lnTo>
                <a:lnTo>
                  <a:pt x="2443226" y="981837"/>
                </a:lnTo>
                <a:lnTo>
                  <a:pt x="2432665" y="970026"/>
                </a:lnTo>
                <a:lnTo>
                  <a:pt x="2378202" y="970026"/>
                </a:lnTo>
                <a:lnTo>
                  <a:pt x="2366178" y="965243"/>
                </a:lnTo>
                <a:close/>
              </a:path>
              <a:path w="2443226" h="989330">
                <a:moveTo>
                  <a:pt x="2375772" y="941090"/>
                </a:moveTo>
                <a:lnTo>
                  <a:pt x="2366178" y="965243"/>
                </a:lnTo>
                <a:lnTo>
                  <a:pt x="2378202" y="970026"/>
                </a:lnTo>
                <a:lnTo>
                  <a:pt x="2387854" y="945896"/>
                </a:lnTo>
                <a:lnTo>
                  <a:pt x="2375772" y="941090"/>
                </a:lnTo>
                <a:close/>
              </a:path>
              <a:path w="2443226" h="989330">
                <a:moveTo>
                  <a:pt x="2385314" y="917067"/>
                </a:moveTo>
                <a:lnTo>
                  <a:pt x="2375772" y="941090"/>
                </a:lnTo>
                <a:lnTo>
                  <a:pt x="2387854" y="945896"/>
                </a:lnTo>
                <a:lnTo>
                  <a:pt x="2378202" y="970026"/>
                </a:lnTo>
                <a:lnTo>
                  <a:pt x="2432665" y="970026"/>
                </a:lnTo>
                <a:lnTo>
                  <a:pt x="2385314" y="917067"/>
                </a:lnTo>
                <a:close/>
              </a:path>
              <a:path w="2443226" h="989330">
                <a:moveTo>
                  <a:pt x="9651" y="0"/>
                </a:moveTo>
                <a:lnTo>
                  <a:pt x="0" y="24130"/>
                </a:lnTo>
                <a:lnTo>
                  <a:pt x="2366178" y="965243"/>
                </a:lnTo>
                <a:lnTo>
                  <a:pt x="2375772" y="941090"/>
                </a:lnTo>
                <a:lnTo>
                  <a:pt x="9651" y="0"/>
                </a:lnTo>
                <a:close/>
              </a:path>
            </a:pathLst>
          </a:custGeom>
          <a:solidFill>
            <a:srgbClr val="D2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122422" y="2458592"/>
            <a:ext cx="208279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000" b="1" spc="-15" dirty="0">
                <a:solidFill>
                  <a:srgbClr val="FF0000"/>
                </a:solidFill>
                <a:latin typeface="Arial"/>
                <a:cs typeface="Arial"/>
              </a:rPr>
              <a:t>94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661" y="5097094"/>
            <a:ext cx="118745" cy="8147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У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м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л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ја</a:t>
            </a:r>
            <a:r>
              <a:rPr sz="700" spc="-5" dirty="0">
                <a:latin typeface="Arial"/>
                <a:cs typeface="Arial"/>
              </a:rPr>
              <a:t>р</a:t>
            </a:r>
            <a:r>
              <a:rPr sz="700" dirty="0">
                <a:latin typeface="Arial"/>
                <a:cs typeface="Arial"/>
              </a:rPr>
              <a:t>д</a:t>
            </a:r>
            <a:r>
              <a:rPr sz="700" spc="-5" dirty="0">
                <a:latin typeface="Arial"/>
                <a:cs typeface="Arial"/>
              </a:rPr>
              <a:t>а</a:t>
            </a:r>
            <a:r>
              <a:rPr sz="700" dirty="0">
                <a:latin typeface="Arial"/>
                <a:cs typeface="Arial"/>
              </a:rPr>
              <a:t>ма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Р</a:t>
            </a:r>
            <a:r>
              <a:rPr sz="600" dirty="0">
                <a:latin typeface="Arial"/>
                <a:cs typeface="Arial"/>
              </a:rPr>
              <a:t>СД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39770" y="3971417"/>
            <a:ext cx="4663943" cy="2636657"/>
          </a:xfrm>
          <a:custGeom>
            <a:avLst/>
            <a:gdLst/>
            <a:ahLst/>
            <a:cxnLst/>
            <a:rect l="l" t="t" r="r" b="b"/>
            <a:pathLst>
              <a:path w="4663943" h="2636657">
                <a:moveTo>
                  <a:pt x="0" y="2636657"/>
                </a:moveTo>
                <a:lnTo>
                  <a:pt x="4663943" y="2636657"/>
                </a:lnTo>
                <a:lnTo>
                  <a:pt x="4663943" y="0"/>
                </a:lnTo>
                <a:lnTo>
                  <a:pt x="0" y="0"/>
                </a:lnTo>
                <a:lnTo>
                  <a:pt x="0" y="2636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51574" y="6079984"/>
            <a:ext cx="711384" cy="0"/>
          </a:xfrm>
          <a:custGeom>
            <a:avLst/>
            <a:gdLst/>
            <a:ahLst/>
            <a:cxnLst/>
            <a:rect l="l" t="t" r="r" b="b"/>
            <a:pathLst>
              <a:path w="711384">
                <a:moveTo>
                  <a:pt x="0" y="0"/>
                </a:moveTo>
                <a:lnTo>
                  <a:pt x="71138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89700" y="6079984"/>
            <a:ext cx="1415160" cy="0"/>
          </a:xfrm>
          <a:custGeom>
            <a:avLst/>
            <a:gdLst/>
            <a:ahLst/>
            <a:cxnLst/>
            <a:rect l="l" t="t" r="r" b="b"/>
            <a:pathLst>
              <a:path w="1415160">
                <a:moveTo>
                  <a:pt x="0" y="0"/>
                </a:moveTo>
                <a:lnTo>
                  <a:pt x="1415160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1602" y="6079984"/>
            <a:ext cx="711384" cy="0"/>
          </a:xfrm>
          <a:custGeom>
            <a:avLst/>
            <a:gdLst/>
            <a:ahLst/>
            <a:cxnLst/>
            <a:rect l="l" t="t" r="r" b="b"/>
            <a:pathLst>
              <a:path w="711384">
                <a:moveTo>
                  <a:pt x="0" y="0"/>
                </a:moveTo>
                <a:lnTo>
                  <a:pt x="71138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51574" y="5844432"/>
            <a:ext cx="711384" cy="0"/>
          </a:xfrm>
          <a:custGeom>
            <a:avLst/>
            <a:gdLst/>
            <a:ahLst/>
            <a:cxnLst/>
            <a:rect l="l" t="t" r="r" b="b"/>
            <a:pathLst>
              <a:path w="711384">
                <a:moveTo>
                  <a:pt x="0" y="0"/>
                </a:moveTo>
                <a:lnTo>
                  <a:pt x="71138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89700" y="5844432"/>
            <a:ext cx="1415160" cy="0"/>
          </a:xfrm>
          <a:custGeom>
            <a:avLst/>
            <a:gdLst/>
            <a:ahLst/>
            <a:cxnLst/>
            <a:rect l="l" t="t" r="r" b="b"/>
            <a:pathLst>
              <a:path w="1415160">
                <a:moveTo>
                  <a:pt x="0" y="0"/>
                </a:moveTo>
                <a:lnTo>
                  <a:pt x="1415160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602" y="5844432"/>
            <a:ext cx="711384" cy="0"/>
          </a:xfrm>
          <a:custGeom>
            <a:avLst/>
            <a:gdLst/>
            <a:ahLst/>
            <a:cxnLst/>
            <a:rect l="l" t="t" r="r" b="b"/>
            <a:pathLst>
              <a:path w="711384">
                <a:moveTo>
                  <a:pt x="0" y="0"/>
                </a:moveTo>
                <a:lnTo>
                  <a:pt x="71138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89700" y="5608881"/>
            <a:ext cx="2773258" cy="0"/>
          </a:xfrm>
          <a:custGeom>
            <a:avLst/>
            <a:gdLst/>
            <a:ahLst/>
            <a:cxnLst/>
            <a:rect l="l" t="t" r="r" b="b"/>
            <a:pathLst>
              <a:path w="2773258">
                <a:moveTo>
                  <a:pt x="0" y="0"/>
                </a:moveTo>
                <a:lnTo>
                  <a:pt x="277325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1602" y="5608881"/>
            <a:ext cx="711384" cy="0"/>
          </a:xfrm>
          <a:custGeom>
            <a:avLst/>
            <a:gdLst/>
            <a:ahLst/>
            <a:cxnLst/>
            <a:rect l="l" t="t" r="r" b="b"/>
            <a:pathLst>
              <a:path w="711384">
                <a:moveTo>
                  <a:pt x="0" y="0"/>
                </a:moveTo>
                <a:lnTo>
                  <a:pt x="71138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89700" y="5373342"/>
            <a:ext cx="2773258" cy="0"/>
          </a:xfrm>
          <a:custGeom>
            <a:avLst/>
            <a:gdLst/>
            <a:ahLst/>
            <a:cxnLst/>
            <a:rect l="l" t="t" r="r" b="b"/>
            <a:pathLst>
              <a:path w="2773258">
                <a:moveTo>
                  <a:pt x="0" y="0"/>
                </a:moveTo>
                <a:lnTo>
                  <a:pt x="277325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1602" y="5373342"/>
            <a:ext cx="711384" cy="0"/>
          </a:xfrm>
          <a:custGeom>
            <a:avLst/>
            <a:gdLst/>
            <a:ahLst/>
            <a:cxnLst/>
            <a:rect l="l" t="t" r="r" b="b"/>
            <a:pathLst>
              <a:path w="711384">
                <a:moveTo>
                  <a:pt x="0" y="0"/>
                </a:moveTo>
                <a:lnTo>
                  <a:pt x="71138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89700" y="5145389"/>
            <a:ext cx="2773258" cy="0"/>
          </a:xfrm>
          <a:custGeom>
            <a:avLst/>
            <a:gdLst/>
            <a:ahLst/>
            <a:cxnLst/>
            <a:rect l="l" t="t" r="r" b="b"/>
            <a:pathLst>
              <a:path w="2773258">
                <a:moveTo>
                  <a:pt x="0" y="0"/>
                </a:moveTo>
                <a:lnTo>
                  <a:pt x="277325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1602" y="5145389"/>
            <a:ext cx="711384" cy="0"/>
          </a:xfrm>
          <a:custGeom>
            <a:avLst/>
            <a:gdLst/>
            <a:ahLst/>
            <a:cxnLst/>
            <a:rect l="l" t="t" r="r" b="b"/>
            <a:pathLst>
              <a:path w="711384">
                <a:moveTo>
                  <a:pt x="0" y="0"/>
                </a:moveTo>
                <a:lnTo>
                  <a:pt x="71138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89700" y="4909837"/>
            <a:ext cx="2773258" cy="0"/>
          </a:xfrm>
          <a:custGeom>
            <a:avLst/>
            <a:gdLst/>
            <a:ahLst/>
            <a:cxnLst/>
            <a:rect l="l" t="t" r="r" b="b"/>
            <a:pathLst>
              <a:path w="2773258">
                <a:moveTo>
                  <a:pt x="0" y="0"/>
                </a:moveTo>
                <a:lnTo>
                  <a:pt x="277325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1602" y="4909837"/>
            <a:ext cx="711384" cy="0"/>
          </a:xfrm>
          <a:custGeom>
            <a:avLst/>
            <a:gdLst/>
            <a:ahLst/>
            <a:cxnLst/>
            <a:rect l="l" t="t" r="r" b="b"/>
            <a:pathLst>
              <a:path w="711384">
                <a:moveTo>
                  <a:pt x="0" y="0"/>
                </a:moveTo>
                <a:lnTo>
                  <a:pt x="71138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89700" y="4674286"/>
            <a:ext cx="2773258" cy="0"/>
          </a:xfrm>
          <a:custGeom>
            <a:avLst/>
            <a:gdLst/>
            <a:ahLst/>
            <a:cxnLst/>
            <a:rect l="l" t="t" r="r" b="b"/>
            <a:pathLst>
              <a:path w="2773258">
                <a:moveTo>
                  <a:pt x="0" y="0"/>
                </a:moveTo>
                <a:lnTo>
                  <a:pt x="277325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1602" y="4674286"/>
            <a:ext cx="711384" cy="0"/>
          </a:xfrm>
          <a:custGeom>
            <a:avLst/>
            <a:gdLst/>
            <a:ahLst/>
            <a:cxnLst/>
            <a:rect l="l" t="t" r="r" b="b"/>
            <a:pathLst>
              <a:path w="711384">
                <a:moveTo>
                  <a:pt x="0" y="0"/>
                </a:moveTo>
                <a:lnTo>
                  <a:pt x="71138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1602" y="4438734"/>
            <a:ext cx="4131355" cy="0"/>
          </a:xfrm>
          <a:custGeom>
            <a:avLst/>
            <a:gdLst/>
            <a:ahLst/>
            <a:cxnLst/>
            <a:rect l="l" t="t" r="r" b="b"/>
            <a:pathLst>
              <a:path w="4131355">
                <a:moveTo>
                  <a:pt x="0" y="0"/>
                </a:moveTo>
                <a:lnTo>
                  <a:pt x="413135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42987" y="4655290"/>
            <a:ext cx="646713" cy="1656446"/>
          </a:xfrm>
          <a:custGeom>
            <a:avLst/>
            <a:gdLst/>
            <a:ahLst/>
            <a:cxnLst/>
            <a:rect l="l" t="t" r="r" b="b"/>
            <a:pathLst>
              <a:path w="646713" h="1656446">
                <a:moveTo>
                  <a:pt x="646713" y="0"/>
                </a:moveTo>
                <a:lnTo>
                  <a:pt x="0" y="0"/>
                </a:lnTo>
                <a:lnTo>
                  <a:pt x="0" y="1656446"/>
                </a:lnTo>
                <a:lnTo>
                  <a:pt x="646713" y="1656446"/>
                </a:lnTo>
                <a:lnTo>
                  <a:pt x="64671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4860" y="5665869"/>
            <a:ext cx="646713" cy="645867"/>
          </a:xfrm>
          <a:custGeom>
            <a:avLst/>
            <a:gdLst/>
            <a:ahLst/>
            <a:cxnLst/>
            <a:rect l="l" t="t" r="r" b="b"/>
            <a:pathLst>
              <a:path w="646713" h="645867">
                <a:moveTo>
                  <a:pt x="646713" y="0"/>
                </a:moveTo>
                <a:lnTo>
                  <a:pt x="0" y="0"/>
                </a:lnTo>
                <a:lnTo>
                  <a:pt x="0" y="645867"/>
                </a:lnTo>
                <a:lnTo>
                  <a:pt x="646713" y="645867"/>
                </a:lnTo>
                <a:lnTo>
                  <a:pt x="64671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1602" y="6315535"/>
            <a:ext cx="4131355" cy="0"/>
          </a:xfrm>
          <a:custGeom>
            <a:avLst/>
            <a:gdLst/>
            <a:ahLst/>
            <a:cxnLst/>
            <a:rect l="l" t="t" r="r" b="b"/>
            <a:pathLst>
              <a:path w="4131355">
                <a:moveTo>
                  <a:pt x="0" y="0"/>
                </a:moveTo>
                <a:lnTo>
                  <a:pt x="413135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661962" y="4451075"/>
            <a:ext cx="22161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35883" y="5471469"/>
            <a:ext cx="22161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09811" y="6241760"/>
            <a:ext cx="22923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09811" y="5771607"/>
            <a:ext cx="22923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09811" y="5301137"/>
            <a:ext cx="22923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2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09811" y="4830617"/>
            <a:ext cx="22923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2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09811" y="4360527"/>
            <a:ext cx="22923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640152" y="6390880"/>
            <a:ext cx="25844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13691" y="6390880"/>
            <a:ext cx="25971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95946" y="4063646"/>
            <a:ext cx="19602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>
                <a:solidFill>
                  <a:srgbClr val="5B9BD4"/>
                </a:solidFill>
                <a:latin typeface="Calibri"/>
                <a:cs typeface="Calibri"/>
              </a:rPr>
              <a:t>Н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1350" spc="30" dirty="0">
                <a:solidFill>
                  <a:srgbClr val="5B9BD4"/>
                </a:solidFill>
                <a:latin typeface="Calibri"/>
                <a:cs typeface="Calibri"/>
              </a:rPr>
              <a:t>м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ат</a:t>
            </a:r>
            <a:r>
              <a:rPr sz="1350" spc="-15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р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30" dirty="0">
                <a:solidFill>
                  <a:srgbClr val="5B9BD4"/>
                </a:solidFill>
                <a:latin typeface="Calibri"/>
                <a:cs typeface="Calibri"/>
              </a:rPr>
              <a:t>ј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л</a:t>
            </a:r>
            <a:r>
              <a:rPr sz="1350" spc="-10" dirty="0">
                <a:solidFill>
                  <a:srgbClr val="5B9BD4"/>
                </a:solidFill>
                <a:latin typeface="Calibri"/>
                <a:cs typeface="Calibri"/>
              </a:rPr>
              <a:t>н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14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т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ро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ш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к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ви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106167" y="4692396"/>
            <a:ext cx="1414271" cy="1133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49348" y="4714875"/>
            <a:ext cx="1254252" cy="975487"/>
          </a:xfrm>
          <a:custGeom>
            <a:avLst/>
            <a:gdLst/>
            <a:ahLst/>
            <a:cxnLst/>
            <a:rect l="l" t="t" r="r" b="b"/>
            <a:pathLst>
              <a:path w="1254252" h="975487">
                <a:moveTo>
                  <a:pt x="1184876" y="938179"/>
                </a:moveTo>
                <a:lnTo>
                  <a:pt x="1169035" y="958621"/>
                </a:lnTo>
                <a:lnTo>
                  <a:pt x="1254252" y="975487"/>
                </a:lnTo>
                <a:lnTo>
                  <a:pt x="1240134" y="946073"/>
                </a:lnTo>
                <a:lnTo>
                  <a:pt x="1195069" y="946073"/>
                </a:lnTo>
                <a:lnTo>
                  <a:pt x="1184876" y="938179"/>
                </a:lnTo>
                <a:close/>
              </a:path>
              <a:path w="1254252" h="975487">
                <a:moveTo>
                  <a:pt x="1200751" y="917694"/>
                </a:moveTo>
                <a:lnTo>
                  <a:pt x="1184876" y="938179"/>
                </a:lnTo>
                <a:lnTo>
                  <a:pt x="1195069" y="946073"/>
                </a:lnTo>
                <a:lnTo>
                  <a:pt x="1210944" y="925588"/>
                </a:lnTo>
                <a:lnTo>
                  <a:pt x="1200751" y="917694"/>
                </a:lnTo>
                <a:close/>
              </a:path>
              <a:path w="1254252" h="975487">
                <a:moveTo>
                  <a:pt x="1216660" y="897166"/>
                </a:moveTo>
                <a:lnTo>
                  <a:pt x="1200751" y="917694"/>
                </a:lnTo>
                <a:lnTo>
                  <a:pt x="1210944" y="925588"/>
                </a:lnTo>
                <a:lnTo>
                  <a:pt x="1195069" y="946073"/>
                </a:lnTo>
                <a:lnTo>
                  <a:pt x="1240134" y="946073"/>
                </a:lnTo>
                <a:lnTo>
                  <a:pt x="1216660" y="897166"/>
                </a:lnTo>
                <a:close/>
              </a:path>
              <a:path w="1254252" h="975487">
                <a:moveTo>
                  <a:pt x="15747" y="0"/>
                </a:moveTo>
                <a:lnTo>
                  <a:pt x="0" y="20574"/>
                </a:lnTo>
                <a:lnTo>
                  <a:pt x="1184876" y="938179"/>
                </a:lnTo>
                <a:lnTo>
                  <a:pt x="1200751" y="917694"/>
                </a:lnTo>
                <a:lnTo>
                  <a:pt x="15747" y="0"/>
                </a:lnTo>
                <a:close/>
              </a:path>
            </a:pathLst>
          </a:custGeom>
          <a:solidFill>
            <a:srgbClr val="D2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859151" y="5096382"/>
            <a:ext cx="35560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000" b="1" spc="-15" dirty="0">
                <a:solidFill>
                  <a:srgbClr val="FF0000"/>
                </a:solidFill>
                <a:latin typeface="Arial"/>
                <a:cs typeface="Arial"/>
              </a:rPr>
              <a:t>4.1%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081783" y="4693932"/>
            <a:ext cx="1438656" cy="1738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24329" y="4717034"/>
            <a:ext cx="1279524" cy="1579753"/>
          </a:xfrm>
          <a:custGeom>
            <a:avLst/>
            <a:gdLst/>
            <a:ahLst/>
            <a:cxnLst/>
            <a:rect l="l" t="t" r="r" b="b"/>
            <a:pathLst>
              <a:path w="1279525" h="1579752">
                <a:moveTo>
                  <a:pt x="1220570" y="1527416"/>
                </a:moveTo>
                <a:lnTo>
                  <a:pt x="1200404" y="1543710"/>
                </a:lnTo>
                <a:lnTo>
                  <a:pt x="1279524" y="1579753"/>
                </a:lnTo>
                <a:lnTo>
                  <a:pt x="1270235" y="1537512"/>
                </a:lnTo>
                <a:lnTo>
                  <a:pt x="1228724" y="1537512"/>
                </a:lnTo>
                <a:lnTo>
                  <a:pt x="1220570" y="1527416"/>
                </a:lnTo>
                <a:close/>
              </a:path>
              <a:path w="1279525" h="1579752">
                <a:moveTo>
                  <a:pt x="1240745" y="1511114"/>
                </a:moveTo>
                <a:lnTo>
                  <a:pt x="1220570" y="1527416"/>
                </a:lnTo>
                <a:lnTo>
                  <a:pt x="1228724" y="1537512"/>
                </a:lnTo>
                <a:lnTo>
                  <a:pt x="1248918" y="1521231"/>
                </a:lnTo>
                <a:lnTo>
                  <a:pt x="1240745" y="1511114"/>
                </a:lnTo>
                <a:close/>
              </a:path>
              <a:path w="1279525" h="1579752">
                <a:moveTo>
                  <a:pt x="1260856" y="1494866"/>
                </a:moveTo>
                <a:lnTo>
                  <a:pt x="1240745" y="1511114"/>
                </a:lnTo>
                <a:lnTo>
                  <a:pt x="1248918" y="1521231"/>
                </a:lnTo>
                <a:lnTo>
                  <a:pt x="1228724" y="1537512"/>
                </a:lnTo>
                <a:lnTo>
                  <a:pt x="1270235" y="1537512"/>
                </a:lnTo>
                <a:lnTo>
                  <a:pt x="1260856" y="1494866"/>
                </a:lnTo>
                <a:close/>
              </a:path>
              <a:path w="1279525" h="1579752">
                <a:moveTo>
                  <a:pt x="20065" y="0"/>
                </a:moveTo>
                <a:lnTo>
                  <a:pt x="0" y="16256"/>
                </a:lnTo>
                <a:lnTo>
                  <a:pt x="1220570" y="1527416"/>
                </a:lnTo>
                <a:lnTo>
                  <a:pt x="1240745" y="1511114"/>
                </a:lnTo>
                <a:lnTo>
                  <a:pt x="200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563748" y="5708396"/>
            <a:ext cx="32067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00AF50"/>
                </a:solidFill>
                <a:latin typeface="Arial"/>
                <a:cs typeface="Arial"/>
              </a:rPr>
              <a:t>-</a:t>
            </a:r>
            <a:r>
              <a:rPr sz="1000" b="1" spc="-15" dirty="0">
                <a:solidFill>
                  <a:srgbClr val="00AF50"/>
                </a:solidFill>
                <a:latin typeface="Arial"/>
                <a:cs typeface="Arial"/>
              </a:rPr>
              <a:t>17%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4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3930350"/>
            <a:ext cx="4564638" cy="2735500"/>
          </a:xfrm>
          <a:custGeom>
            <a:avLst/>
            <a:gdLst/>
            <a:ahLst/>
            <a:cxnLst/>
            <a:rect l="l" t="t" r="r" b="b"/>
            <a:pathLst>
              <a:path w="4564638" h="2735500">
                <a:moveTo>
                  <a:pt x="0" y="2735500"/>
                </a:moveTo>
                <a:lnTo>
                  <a:pt x="4564638" y="2735500"/>
                </a:lnTo>
                <a:lnTo>
                  <a:pt x="4564638" y="0"/>
                </a:lnTo>
                <a:lnTo>
                  <a:pt x="0" y="0"/>
                </a:lnTo>
                <a:lnTo>
                  <a:pt x="0" y="2735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920" y="4618023"/>
            <a:ext cx="4092959" cy="0"/>
          </a:xfrm>
          <a:custGeom>
            <a:avLst/>
            <a:gdLst/>
            <a:ahLst/>
            <a:cxnLst/>
            <a:rect l="l" t="t" r="r" b="b"/>
            <a:pathLst>
              <a:path w="4092959">
                <a:moveTo>
                  <a:pt x="0" y="0"/>
                </a:moveTo>
                <a:lnTo>
                  <a:pt x="4092959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9443" y="4683936"/>
            <a:ext cx="1676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701" y="6295095"/>
            <a:ext cx="1676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701" y="6043708"/>
            <a:ext cx="1676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701" y="5792004"/>
            <a:ext cx="1676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701" y="5540617"/>
            <a:ext cx="1676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701" y="5289229"/>
            <a:ext cx="1676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701" y="5037525"/>
            <a:ext cx="1676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2701" y="4786138"/>
            <a:ext cx="1676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701" y="4534750"/>
            <a:ext cx="1676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9110" y="6443588"/>
            <a:ext cx="52705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spc="2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32276" y="6443588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81400" y="4006458"/>
            <a:ext cx="1906270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41959">
              <a:lnSpc>
                <a:spcPct val="107400"/>
              </a:lnSpc>
            </a:pPr>
            <a:r>
              <a:rPr sz="1350" spc="-10" dirty="0">
                <a:solidFill>
                  <a:srgbClr val="5B9BD4"/>
                </a:solidFill>
                <a:latin typeface="Calibri"/>
                <a:cs typeface="Calibri"/>
              </a:rPr>
              <a:t>Н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то</a:t>
            </a:r>
            <a:r>
              <a:rPr sz="1350" spc="4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д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spc="-10" dirty="0">
                <a:solidFill>
                  <a:srgbClr val="5B9BD4"/>
                </a:solidFill>
                <a:latin typeface="Calibri"/>
                <a:cs typeface="Calibri"/>
              </a:rPr>
              <a:t>б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так пр</a:t>
            </a:r>
            <a:r>
              <a:rPr sz="1350" spc="-5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с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к</a:t>
            </a:r>
            <a:r>
              <a:rPr sz="1350" spc="7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2006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-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201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1</a:t>
            </a:r>
            <a:r>
              <a:rPr sz="1350" spc="-4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 201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5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3930">
              <a:lnSpc>
                <a:spcPct val="100000"/>
              </a:lnSpc>
            </a:pPr>
            <a:r>
              <a:rPr sz="2000" dirty="0">
                <a:solidFill>
                  <a:srgbClr val="0033CC"/>
                </a:solidFill>
              </a:rPr>
              <a:t>П</a:t>
            </a:r>
            <a:r>
              <a:rPr sz="2000" spc="-30" dirty="0">
                <a:solidFill>
                  <a:srgbClr val="0033CC"/>
                </a:solidFill>
              </a:rPr>
              <a:t>о</a:t>
            </a:r>
            <a:r>
              <a:rPr sz="2000" dirty="0">
                <a:solidFill>
                  <a:srgbClr val="0033CC"/>
                </a:solidFill>
              </a:rPr>
              <a:t>с</a:t>
            </a:r>
            <a:r>
              <a:rPr sz="2000" spc="-30" dirty="0">
                <a:solidFill>
                  <a:srgbClr val="0033CC"/>
                </a:solidFill>
              </a:rPr>
              <a:t>л</a:t>
            </a:r>
            <a:r>
              <a:rPr sz="2000" dirty="0">
                <a:solidFill>
                  <a:srgbClr val="0033CC"/>
                </a:solidFill>
              </a:rPr>
              <a:t>о</a:t>
            </a:r>
            <a:r>
              <a:rPr sz="2000" spc="-25" dirty="0">
                <a:solidFill>
                  <a:srgbClr val="0033CC"/>
                </a:solidFill>
              </a:rPr>
              <a:t>в</a:t>
            </a:r>
            <a:r>
              <a:rPr sz="2000" dirty="0">
                <a:solidFill>
                  <a:srgbClr val="0033CC"/>
                </a:solidFill>
              </a:rPr>
              <a:t>ање</a:t>
            </a:r>
            <a:r>
              <a:rPr sz="2000" spc="-3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ЈП</a:t>
            </a:r>
            <a:r>
              <a:rPr sz="2000" spc="-2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Србијагас</a:t>
            </a:r>
            <a:r>
              <a:rPr sz="2000" spc="-3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у</a:t>
            </a:r>
            <a:r>
              <a:rPr sz="2000" spc="-2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2015</a:t>
            </a:r>
            <a:r>
              <a:rPr sz="2000" spc="-15" dirty="0">
                <a:solidFill>
                  <a:srgbClr val="0033CC"/>
                </a:solidFill>
              </a:rPr>
              <a:t> </a:t>
            </a:r>
            <a:r>
              <a:rPr sz="2000" spc="-20" dirty="0">
                <a:solidFill>
                  <a:srgbClr val="0033CC"/>
                </a:solidFill>
              </a:rPr>
              <a:t>г</a:t>
            </a:r>
            <a:r>
              <a:rPr sz="2000" spc="-30" dirty="0">
                <a:solidFill>
                  <a:srgbClr val="0033CC"/>
                </a:solidFill>
              </a:rPr>
              <a:t>о</a:t>
            </a:r>
            <a:r>
              <a:rPr sz="2000" dirty="0">
                <a:solidFill>
                  <a:srgbClr val="0033CC"/>
                </a:solidFill>
              </a:rPr>
              <a:t>дину</a:t>
            </a:r>
            <a:endParaRPr sz="2000"/>
          </a:p>
        </p:txBody>
      </p:sp>
      <p:sp>
        <p:nvSpPr>
          <p:cNvPr id="18" name="object 18"/>
          <p:cNvSpPr txBox="1"/>
          <p:nvPr/>
        </p:nvSpPr>
        <p:spPr>
          <a:xfrm>
            <a:off x="535940" y="867917"/>
            <a:ext cx="14554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buClr>
                <a:srgbClr val="0033CC"/>
              </a:buClr>
              <a:buFont typeface="Wingdings"/>
              <a:buChar char=""/>
              <a:tabLst>
                <a:tab pos="355600" algn="l"/>
              </a:tabLst>
            </a:pP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580" y="547166"/>
            <a:ext cx="8951976" cy="152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013" y="582930"/>
            <a:ext cx="8857615" cy="46228"/>
          </a:xfrm>
          <a:custGeom>
            <a:avLst/>
            <a:gdLst/>
            <a:ahLst/>
            <a:cxnLst/>
            <a:rect l="l" t="t" r="r" b="b"/>
            <a:pathLst>
              <a:path w="8857615" h="46228">
                <a:moveTo>
                  <a:pt x="0" y="46228"/>
                </a:moveTo>
                <a:lnTo>
                  <a:pt x="8857615" y="0"/>
                </a:lnTo>
              </a:path>
            </a:pathLst>
          </a:custGeom>
          <a:ln w="25908">
            <a:solidFill>
              <a:srgbClr val="0066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28742" y="4127652"/>
            <a:ext cx="3683635" cy="216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81610" indent="-342900">
              <a:lnSpc>
                <a:spcPct val="100099"/>
              </a:lnSpc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500" spc="-5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ли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ани</a:t>
            </a:r>
            <a:r>
              <a:rPr sz="15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губи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ак</a:t>
            </a:r>
            <a:r>
              <a:rPr sz="15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2012,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013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 2014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дину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изно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Р</a:t>
            </a:r>
            <a:r>
              <a:rPr sz="1500" spc="-4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29,8 милиј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или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ЕУ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,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0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6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милиј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endParaRPr sz="1500">
              <a:latin typeface="Arial"/>
              <a:cs typeface="Arial"/>
            </a:endParaRPr>
          </a:p>
          <a:p>
            <a:pPr marL="355600" marR="476250" indent="-342900">
              <a:lnSpc>
                <a:spcPct val="100000"/>
              </a:lnSpc>
              <a:spcBef>
                <a:spcPts val="360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005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ЈП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Ср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ија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је самос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ално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ала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само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4 к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алу</a:t>
            </a:r>
            <a:endParaRPr sz="15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360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500" spc="-4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бит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2015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ећа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 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осе</a:t>
            </a:r>
            <a:r>
              <a:rPr sz="1500" spc="3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500" spc="-4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бити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ри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ду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00</a:t>
            </a:r>
            <a:r>
              <a:rPr sz="1500" spc="30" dirty="0">
                <a:solidFill>
                  <a:srgbClr val="0033CC"/>
                </a:solidFill>
                <a:latin typeface="Arial"/>
                <a:cs typeface="Arial"/>
              </a:rPr>
              <a:t>6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- 20</a:t>
            </a:r>
            <a:r>
              <a:rPr sz="1500" spc="-105" dirty="0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4987" y="1216106"/>
            <a:ext cx="4564638" cy="2735501"/>
          </a:xfrm>
          <a:custGeom>
            <a:avLst/>
            <a:gdLst/>
            <a:ahLst/>
            <a:cxnLst/>
            <a:rect l="l" t="t" r="r" b="b"/>
            <a:pathLst>
              <a:path w="4564638" h="2735501">
                <a:moveTo>
                  <a:pt x="0" y="2735500"/>
                </a:moveTo>
                <a:lnTo>
                  <a:pt x="4564638" y="2735501"/>
                </a:lnTo>
                <a:lnTo>
                  <a:pt x="4564638" y="0"/>
                </a:lnTo>
                <a:lnTo>
                  <a:pt x="0" y="0"/>
                </a:lnTo>
                <a:lnTo>
                  <a:pt x="0" y="2735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7217" y="1683419"/>
            <a:ext cx="4001666" cy="0"/>
          </a:xfrm>
          <a:custGeom>
            <a:avLst/>
            <a:gdLst/>
            <a:ahLst/>
            <a:cxnLst/>
            <a:rect l="l" t="t" r="r" b="b"/>
            <a:pathLst>
              <a:path w="4001666">
                <a:moveTo>
                  <a:pt x="0" y="0"/>
                </a:moveTo>
                <a:lnTo>
                  <a:pt x="4001666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12119" y="1680945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6340" y="1779727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40496" y="1761364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04780" y="1778461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69063" y="1758831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33220" y="1760730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97504" y="1749333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54257" y="1697029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4705" y="3735676"/>
            <a:ext cx="2673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4705" y="3431095"/>
            <a:ext cx="2673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4705" y="3126518"/>
            <a:ext cx="2673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4705" y="2821940"/>
            <a:ext cx="2673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4705" y="2517426"/>
            <a:ext cx="2673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4705" y="2212848"/>
            <a:ext cx="2673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7899" y="1908270"/>
            <a:ext cx="1670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9890" y="1603312"/>
            <a:ext cx="22796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9278" y="2436190"/>
            <a:ext cx="118745" cy="8153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У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м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л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ја</a:t>
            </a:r>
            <a:r>
              <a:rPr sz="700" spc="-5" dirty="0">
                <a:latin typeface="Arial"/>
                <a:cs typeface="Arial"/>
              </a:rPr>
              <a:t>р</a:t>
            </a:r>
            <a:r>
              <a:rPr sz="700" dirty="0">
                <a:latin typeface="Arial"/>
                <a:cs typeface="Arial"/>
              </a:rPr>
              <a:t>д</a:t>
            </a:r>
            <a:r>
              <a:rPr sz="700" spc="-5" dirty="0">
                <a:latin typeface="Arial"/>
                <a:cs typeface="Arial"/>
              </a:rPr>
              <a:t>а</a:t>
            </a:r>
            <a:r>
              <a:rPr sz="700" dirty="0">
                <a:latin typeface="Arial"/>
                <a:cs typeface="Arial"/>
              </a:rPr>
              <a:t>ма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Р</a:t>
            </a:r>
            <a:r>
              <a:rPr sz="600" dirty="0">
                <a:latin typeface="Arial"/>
                <a:cs typeface="Arial"/>
              </a:rPr>
              <a:t>СД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9323" y="4944694"/>
            <a:ext cx="118745" cy="8147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У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м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л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ја</a:t>
            </a:r>
            <a:r>
              <a:rPr sz="700" spc="-5" dirty="0">
                <a:latin typeface="Arial"/>
                <a:cs typeface="Arial"/>
              </a:rPr>
              <a:t>р</a:t>
            </a:r>
            <a:r>
              <a:rPr sz="700" dirty="0">
                <a:latin typeface="Arial"/>
                <a:cs typeface="Arial"/>
              </a:rPr>
              <a:t>д</a:t>
            </a:r>
            <a:r>
              <a:rPr sz="700" spc="-5" dirty="0">
                <a:latin typeface="Arial"/>
                <a:cs typeface="Arial"/>
              </a:rPr>
              <a:t>а</a:t>
            </a:r>
            <a:r>
              <a:rPr sz="700" dirty="0">
                <a:latin typeface="Arial"/>
                <a:cs typeface="Arial"/>
              </a:rPr>
              <a:t>ма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Р</a:t>
            </a:r>
            <a:r>
              <a:rPr sz="600" dirty="0">
                <a:latin typeface="Arial"/>
                <a:cs typeface="Arial"/>
              </a:rPr>
              <a:t>СД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08960" y="3575329"/>
            <a:ext cx="1434084" cy="353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55666" y="1307439"/>
            <a:ext cx="1027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>
                <a:solidFill>
                  <a:srgbClr val="5B9BD4"/>
                </a:solidFill>
                <a:latin typeface="Calibri"/>
                <a:cs typeface="Calibri"/>
              </a:rPr>
              <a:t>Н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то</a:t>
            </a:r>
            <a:r>
              <a:rPr sz="1350" spc="4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д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spc="-10" dirty="0">
                <a:solidFill>
                  <a:srgbClr val="5B9BD4"/>
                </a:solidFill>
                <a:latin typeface="Calibri"/>
                <a:cs typeface="Calibri"/>
              </a:rPr>
              <a:t>б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так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33542" y="818134"/>
            <a:ext cx="351917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000" dirty="0">
                <a:solidFill>
                  <a:srgbClr val="0033CC"/>
                </a:solidFill>
                <a:latin typeface="Wingdings"/>
                <a:cs typeface="Wingdings"/>
              </a:rPr>
              <a:t></a:t>
            </a:r>
            <a:r>
              <a:rPr sz="1000" spc="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абе</a:t>
            </a:r>
            <a:r>
              <a:rPr sz="1000" spc="-2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0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33CC"/>
                </a:solidFill>
                <a:latin typeface="Arial"/>
                <a:cs typeface="Arial"/>
              </a:rPr>
              <a:t>бр. 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7</a:t>
            </a:r>
            <a:r>
              <a:rPr sz="10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–</a:t>
            </a:r>
            <a:r>
              <a:rPr sz="10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0033CC"/>
                </a:solidFill>
                <a:latin typeface="Arial"/>
                <a:cs typeface="Arial"/>
              </a:rPr>
              <a:t>Ел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000" spc="-1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енти</a:t>
            </a:r>
            <a:r>
              <a:rPr sz="10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000" spc="-1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000" spc="-5" dirty="0">
                <a:solidFill>
                  <a:srgbClr val="0033CC"/>
                </a:solidFill>
                <a:latin typeface="Arial"/>
                <a:cs typeface="Arial"/>
              </a:rPr>
              <a:t>тр</a:t>
            </a:r>
            <a:r>
              <a:rPr sz="1000" spc="-4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000" spc="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000" spc="-3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0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000" spc="-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000" spc="-20" dirty="0">
                <a:solidFill>
                  <a:srgbClr val="0033CC"/>
                </a:solidFill>
                <a:latin typeface="Arial"/>
                <a:cs typeface="Arial"/>
              </a:rPr>
              <a:t>њ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000" spc="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Срб</a:t>
            </a:r>
            <a:r>
              <a:rPr sz="1000" spc="-1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0033CC"/>
                </a:solidFill>
                <a:latin typeface="Arial"/>
                <a:cs typeface="Arial"/>
              </a:rPr>
              <a:t>ј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агаса</a:t>
            </a:r>
            <a:r>
              <a:rPr sz="10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0033CC"/>
                </a:solidFill>
                <a:latin typeface="Arial"/>
                <a:cs typeface="Arial"/>
              </a:rPr>
              <a:t>з 2</a:t>
            </a:r>
            <a:r>
              <a:rPr sz="1000" spc="-15" dirty="0">
                <a:solidFill>
                  <a:srgbClr val="0033CC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14</a:t>
            </a:r>
            <a:r>
              <a:rPr sz="10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го</a:t>
            </a:r>
            <a:r>
              <a:rPr sz="1000" spc="-2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000" spc="-1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0033CC"/>
                </a:solidFill>
                <a:latin typeface="Arial"/>
                <a:cs typeface="Arial"/>
              </a:rPr>
              <a:t>не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91027" y="3878833"/>
            <a:ext cx="979169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800" spc="5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800" spc="-5" dirty="0">
                <a:solidFill>
                  <a:srgbClr val="FF0000"/>
                </a:solidFill>
                <a:latin typeface="Arial"/>
                <a:cs typeface="Arial"/>
              </a:rPr>
              <a:t> 1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8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ј</a:t>
            </a:r>
            <a:r>
              <a:rPr sz="800" spc="-5" dirty="0">
                <a:solidFill>
                  <a:srgbClr val="FF0000"/>
                </a:solidFill>
                <a:latin typeface="Arial"/>
                <a:cs typeface="Arial"/>
              </a:rPr>
              <a:t>ар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ди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80117" y="4864973"/>
          <a:ext cx="4092958" cy="1528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715"/>
                <a:gridCol w="639049"/>
                <a:gridCol w="1407430"/>
                <a:gridCol w="639049"/>
                <a:gridCol w="703715"/>
              </a:tblGrid>
              <a:tr h="250754">
                <a:tc gridSpan="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50754">
                <a:tc gridSpan="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50754">
                <a:tc gridSpan="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50754">
                <a:tc gridSpan="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25377">
                <a:tc gridSpan="3">
                  <a:txBody>
                    <a:bodyPr/>
                    <a:lstStyle/>
                    <a:p>
                      <a:pPr marR="685165" algn="ctr">
                        <a:lnSpc>
                          <a:spcPct val="100000"/>
                        </a:lnSpc>
                      </a:pPr>
                      <a:r>
                        <a:rPr sz="900" spc="-4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25377"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50754"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703413" y="3593598"/>
          <a:ext cx="4001665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8004"/>
                <a:gridCol w="677466"/>
                <a:gridCol w="648912"/>
                <a:gridCol w="217283"/>
              </a:tblGrid>
              <a:tr h="130495">
                <a:tc rowSpan="2"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5907">
                      <a:solidFill>
                        <a:srgbClr val="D20000"/>
                      </a:solidFill>
                      <a:prstDash val="solid"/>
                    </a:lnR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</a:pPr>
                      <a:r>
                        <a:rPr sz="900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49</a:t>
                      </a:r>
                      <a:r>
                        <a:rPr sz="9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907">
                      <a:solidFill>
                        <a:srgbClr val="D20000"/>
                      </a:solidFill>
                      <a:prstDash val="solid"/>
                    </a:lnL>
                    <a:lnR w="25907">
                      <a:solidFill>
                        <a:srgbClr val="D20000"/>
                      </a:solidFill>
                      <a:prstDash val="solid"/>
                    </a:lnR>
                    <a:lnB w="25907">
                      <a:solidFill>
                        <a:srgbClr val="D2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907">
                      <a:solidFill>
                        <a:srgbClr val="D20000"/>
                      </a:solidFill>
                      <a:prstDash val="solid"/>
                    </a:lnL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831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907">
                      <a:solidFill>
                        <a:srgbClr val="D20000"/>
                      </a:solidFill>
                      <a:prstDash val="solid"/>
                    </a:lnR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907">
                      <a:solidFill>
                        <a:srgbClr val="D20000"/>
                      </a:solidFill>
                      <a:prstDash val="solid"/>
                    </a:lnL>
                    <a:lnR w="25907">
                      <a:solidFill>
                        <a:srgbClr val="D20000"/>
                      </a:solidFill>
                      <a:prstDash val="solid"/>
                    </a:lnR>
                    <a:lnT w="25907">
                      <a:solidFill>
                        <a:srgbClr val="D20000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907">
                      <a:solidFill>
                        <a:srgbClr val="D20000"/>
                      </a:solidFill>
                      <a:prstDash val="solid"/>
                    </a:lnL>
                    <a:lnR w="25907">
                      <a:solidFill>
                        <a:srgbClr val="D20000"/>
                      </a:solidFill>
                      <a:prstDash val="solid"/>
                    </a:lnR>
                    <a:lnT w="25907">
                      <a:solidFill>
                        <a:srgbClr val="D20000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D20000"/>
                      </a:solidFill>
                      <a:prstDash val="solid"/>
                    </a:lnL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703413" y="1899979"/>
          <a:ext cx="4001659" cy="1764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27"/>
                <a:gridCol w="114115"/>
                <a:gridCol w="2434473"/>
                <a:gridCol w="114115"/>
                <a:gridCol w="251055"/>
                <a:gridCol w="114115"/>
                <a:gridCol w="243447"/>
                <a:gridCol w="114115"/>
                <a:gridCol w="251055"/>
                <a:gridCol w="114115"/>
                <a:gridCol w="125527"/>
              </a:tblGrid>
              <a:tr h="87383"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03944">
                <a:tc gridSpan="3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tabLst>
                          <a:tab pos="434340" algn="l"/>
                          <a:tab pos="798195" algn="l"/>
                          <a:tab pos="1162685" algn="l"/>
                          <a:tab pos="1527175" algn="l"/>
                          <a:tab pos="1891030" algn="l"/>
                          <a:tab pos="2255520" algn="l"/>
                          <a:tab pos="2619375" algn="l"/>
                        </a:tabLst>
                      </a:pP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	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	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	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	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	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	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	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9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tabLst>
                          <a:tab pos="195580" algn="l"/>
                        </a:tabLst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	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9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tabLst>
                          <a:tab pos="194945" algn="l"/>
                        </a:tabLst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	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9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tabLst>
                          <a:tab pos="201295" algn="l"/>
                        </a:tabLst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	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3944">
                <a:tc gridSpan="3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3944">
                <a:tc gridSpan="3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772">
                <a:tc gridSpan="3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8172">
                <a:tc gridSpan="5">
                  <a:txBody>
                    <a:bodyPr/>
                    <a:lstStyle/>
                    <a:p>
                      <a:pPr marR="178435" algn="r">
                        <a:lnSpc>
                          <a:spcPts val="695"/>
                        </a:lnSpc>
                      </a:pPr>
                      <a:r>
                        <a:rPr sz="900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9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771">
                <a:tc rowSpan="2" gridSpan="5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8172"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06">
                      <a:solidFill>
                        <a:srgbClr val="D9D9D9"/>
                      </a:solidFill>
                      <a:prstDash val="solid"/>
                    </a:lnT>
                    <a:lnB w="7606">
                      <a:solidFill>
                        <a:srgbClr val="D9D9D9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96215">
                        <a:lnSpc>
                          <a:spcPts val="710"/>
                        </a:lnSpc>
                      </a:pPr>
                      <a:r>
                        <a:rPr sz="900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45</a:t>
                      </a:r>
                      <a:r>
                        <a:rPr sz="9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9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06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5297170" y="1333119"/>
          <a:ext cx="3383279" cy="2486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229"/>
                <a:gridCol w="1543050"/>
              </a:tblGrid>
              <a:tr h="1905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ај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м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илио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ЕУР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Ефе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цене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493.7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Ефе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цене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реди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164.5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Ефе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рс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их</a:t>
                      </a:r>
                      <a:r>
                        <a:rPr sz="9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лика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109.4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Ефекат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нв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зи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ја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141.6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Ефе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29.7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9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ак</a:t>
                      </a:r>
                      <a:r>
                        <a:rPr sz="9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од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01.01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-15.10.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49.2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Ефе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ло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ог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лаћања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17.3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11.5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ијат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9.5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Нови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Сад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об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FF"/>
                    </a:solidFill>
                  </a:tcPr>
                </a:tc>
              </a:tr>
              <a:tr h="19049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ај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 и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пн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1060.4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6005" y="94995"/>
            <a:ext cx="295338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Кон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2000" b="1" spc="-2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зије</a:t>
            </a:r>
            <a:r>
              <a:rPr sz="2000" b="1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2000" b="1" spc="-3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ања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4271" y="2697441"/>
            <a:ext cx="774179" cy="339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8373" y="2728722"/>
            <a:ext cx="670560" cy="236219"/>
          </a:xfrm>
          <a:custGeom>
            <a:avLst/>
            <a:gdLst/>
            <a:ahLst/>
            <a:cxnLst/>
            <a:rect l="l" t="t" r="r" b="b"/>
            <a:pathLst>
              <a:path w="670560" h="236219">
                <a:moveTo>
                  <a:pt x="0" y="118110"/>
                </a:moveTo>
                <a:lnTo>
                  <a:pt x="17093" y="80759"/>
                </a:lnTo>
                <a:lnTo>
                  <a:pt x="50233" y="55873"/>
                </a:lnTo>
                <a:lnTo>
                  <a:pt x="98202" y="34575"/>
                </a:lnTo>
                <a:lnTo>
                  <a:pt x="137269" y="22774"/>
                </a:lnTo>
                <a:lnTo>
                  <a:pt x="181201" y="13174"/>
                </a:lnTo>
                <a:lnTo>
                  <a:pt x="229307" y="6016"/>
                </a:lnTo>
                <a:lnTo>
                  <a:pt x="280896" y="1544"/>
                </a:lnTo>
                <a:lnTo>
                  <a:pt x="335279" y="0"/>
                </a:lnTo>
                <a:lnTo>
                  <a:pt x="362777" y="391"/>
                </a:lnTo>
                <a:lnTo>
                  <a:pt x="415850" y="3429"/>
                </a:lnTo>
                <a:lnTo>
                  <a:pt x="465784" y="9274"/>
                </a:lnTo>
                <a:lnTo>
                  <a:pt x="511889" y="17684"/>
                </a:lnTo>
                <a:lnTo>
                  <a:pt x="553474" y="28415"/>
                </a:lnTo>
                <a:lnTo>
                  <a:pt x="589850" y="41225"/>
                </a:lnTo>
                <a:lnTo>
                  <a:pt x="633135" y="63810"/>
                </a:lnTo>
                <a:lnTo>
                  <a:pt x="666171" y="98940"/>
                </a:lnTo>
                <a:lnTo>
                  <a:pt x="670560" y="118110"/>
                </a:lnTo>
                <a:lnTo>
                  <a:pt x="669448" y="127803"/>
                </a:lnTo>
                <a:lnTo>
                  <a:pt x="644211" y="164103"/>
                </a:lnTo>
                <a:lnTo>
                  <a:pt x="605869" y="187884"/>
                </a:lnTo>
                <a:lnTo>
                  <a:pt x="553474" y="207804"/>
                </a:lnTo>
                <a:lnTo>
                  <a:pt x="511889" y="218535"/>
                </a:lnTo>
                <a:lnTo>
                  <a:pt x="465784" y="226945"/>
                </a:lnTo>
                <a:lnTo>
                  <a:pt x="415850" y="232790"/>
                </a:lnTo>
                <a:lnTo>
                  <a:pt x="362777" y="235828"/>
                </a:lnTo>
                <a:lnTo>
                  <a:pt x="335279" y="236219"/>
                </a:lnTo>
                <a:lnTo>
                  <a:pt x="307782" y="235828"/>
                </a:lnTo>
                <a:lnTo>
                  <a:pt x="254709" y="232790"/>
                </a:lnTo>
                <a:lnTo>
                  <a:pt x="204775" y="226945"/>
                </a:lnTo>
                <a:lnTo>
                  <a:pt x="158670" y="218535"/>
                </a:lnTo>
                <a:lnTo>
                  <a:pt x="117085" y="207804"/>
                </a:lnTo>
                <a:lnTo>
                  <a:pt x="80709" y="194994"/>
                </a:lnTo>
                <a:lnTo>
                  <a:pt x="37424" y="172409"/>
                </a:lnTo>
                <a:lnTo>
                  <a:pt x="4388" y="137279"/>
                </a:lnTo>
                <a:lnTo>
                  <a:pt x="0" y="118110"/>
                </a:lnTo>
                <a:close/>
              </a:path>
            </a:pathLst>
          </a:custGeom>
          <a:ln w="22860">
            <a:solidFill>
              <a:srgbClr val="D2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872" y="622172"/>
            <a:ext cx="8808720" cy="421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5420">
              <a:lnSpc>
                <a:spcPct val="100000"/>
              </a:lnSpc>
            </a:pP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Ј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Срб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ја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ас</a:t>
            </a:r>
            <a:r>
              <a:rPr sz="1600" spc="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ј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пе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2008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2015.</a:t>
            </a:r>
            <a:r>
              <a:rPr sz="1600" spc="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35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тра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ж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ања</a:t>
            </a:r>
            <a:r>
              <a:rPr sz="1600" spc="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за</a:t>
            </a:r>
            <a:r>
              <a:rPr sz="1600" spc="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спо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ни</a:t>
            </a:r>
            <a:r>
              <a:rPr sz="1600" spc="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ас</a:t>
            </a:r>
            <a:r>
              <a:rPr sz="1600" spc="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он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ао у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чешћа</a:t>
            </a:r>
            <a:r>
              <a:rPr sz="1600" spc="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апи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5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из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осу</a:t>
            </a:r>
            <a:r>
              <a:rPr sz="1600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6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300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илио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600" spc="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ЕУ</a:t>
            </a:r>
            <a:r>
              <a:rPr sz="1600" spc="-315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6019800" marR="175895">
              <a:lnSpc>
                <a:spcPct val="100000"/>
              </a:lnSpc>
            </a:pP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Кон</a:t>
            </a:r>
            <a:r>
              <a:rPr sz="1400" spc="-15" dirty="0">
                <a:solidFill>
                  <a:srgbClr val="D20000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е</a:t>
            </a:r>
            <a:r>
              <a:rPr sz="1400" spc="-15" dirty="0">
                <a:solidFill>
                  <a:srgbClr val="D20000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з</a:t>
            </a:r>
            <a:r>
              <a:rPr sz="1400" spc="-5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ја</a:t>
            </a:r>
            <a:r>
              <a:rPr sz="1400" spc="-3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D20000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п</a:t>
            </a:r>
            <a:r>
              <a:rPr sz="1400" spc="-5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ал</a:t>
            </a:r>
            <a:r>
              <a:rPr sz="1400" spc="-2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трајно 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з</a:t>
            </a:r>
            <a:r>
              <a:rPr sz="1400" spc="5" dirty="0">
                <a:solidFill>
                  <a:srgbClr val="D20000"/>
                </a:solidFill>
                <a:latin typeface="Arial"/>
                <a:cs typeface="Arial"/>
              </a:rPr>
              <a:t>г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бљ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н но</a:t>
            </a:r>
            <a:r>
              <a:rPr sz="1400" spc="-20" dirty="0">
                <a:solidFill>
                  <a:srgbClr val="D20000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ац,</a:t>
            </a:r>
            <a:r>
              <a:rPr sz="1400" spc="-2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D20000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оји</a:t>
            </a:r>
            <a:r>
              <a:rPr sz="1400" spc="-5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је </a:t>
            </a:r>
            <a:r>
              <a:rPr sz="1400" spc="5" dirty="0">
                <a:solidFill>
                  <a:srgbClr val="D20000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мп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ан</a:t>
            </a:r>
            <a:r>
              <a:rPr sz="1400" spc="-5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ја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 м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ора</a:t>
            </a:r>
            <a:r>
              <a:rPr sz="1400" spc="-5" dirty="0">
                <a:solidFill>
                  <a:srgbClr val="D20000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да надо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нади</a:t>
            </a:r>
            <a:r>
              <a:rPr sz="1400" spc="-4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з</a:t>
            </a:r>
            <a:r>
              <a:rPr sz="1400" spc="-5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е</a:t>
            </a:r>
            <a:r>
              <a:rPr sz="1400" spc="5" dirty="0">
                <a:solidFill>
                  <a:srgbClr val="D20000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ерних</a:t>
            </a:r>
            <a:r>
              <a:rPr sz="1400" spc="-4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з</a:t>
            </a:r>
            <a:r>
              <a:rPr sz="1400" spc="-15" dirty="0">
                <a:solidFill>
                  <a:srgbClr val="D20000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ора (зад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ж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D20000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ање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D20000"/>
                </a:solidFill>
                <a:latin typeface="Arial"/>
                <a:cs typeface="Arial"/>
              </a:rPr>
              <a:t>к</a:t>
            </a:r>
            <a:r>
              <a:rPr sz="1400" spc="-40" dirty="0">
                <a:solidFill>
                  <a:srgbClr val="D20000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D20000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ана</a:t>
            </a:r>
            <a:r>
              <a:rPr sz="1400" spc="30" dirty="0">
                <a:solidFill>
                  <a:srgbClr val="D20000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а).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42"/>
              </a:spcBef>
            </a:pPr>
            <a:endParaRPr sz="1100"/>
          </a:p>
          <a:p>
            <a:pPr marL="499681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77470">
              <a:lnSpc>
                <a:spcPct val="100000"/>
              </a:lnSpc>
            </a:pP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Нај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ећи 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600" spc="-3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су </a:t>
            </a:r>
            <a:r>
              <a:rPr sz="1600" spc="-2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ајв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ћи</a:t>
            </a:r>
            <a:r>
              <a:rPr sz="1600" spc="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дуж</a:t>
            </a:r>
            <a:r>
              <a:rPr sz="1600" spc="-25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0066CC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L="4370705" marR="6350" indent="-287020">
              <a:lnSpc>
                <a:spcPct val="100000"/>
              </a:lnSpc>
              <a:spcBef>
                <a:spcPts val="465"/>
              </a:spcBef>
              <a:buClr>
                <a:srgbClr val="0066CC"/>
              </a:buClr>
              <a:buFont typeface="Wingdings"/>
              <a:buChar char=""/>
              <a:tabLst>
                <a:tab pos="4370705" algn="l"/>
              </a:tabLst>
            </a:pP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Пос</a:t>
            </a:r>
            <a:r>
              <a:rPr sz="1400" spc="10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ање</a:t>
            </a:r>
            <a:r>
              <a:rPr sz="1400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ЈП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 С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рб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ја</a:t>
            </a:r>
            <a:r>
              <a:rPr sz="1400" spc="-3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се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на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н</a:t>
            </a:r>
            <a:r>
              <a:rPr sz="1400" spc="-15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зад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р</a:t>
            </a:r>
            <a:r>
              <a:rPr sz="1400" spc="-5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ла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 кр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з</a:t>
            </a:r>
            <a:r>
              <a:rPr sz="1400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не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о нај</a:t>
            </a:r>
            <a:r>
              <a:rPr sz="1400" spc="-1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ећ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х</a:t>
            </a:r>
            <a:r>
              <a:rPr sz="1400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аца</a:t>
            </a:r>
            <a:r>
              <a:rPr sz="14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оји</a:t>
            </a:r>
            <a:r>
              <a:rPr sz="1400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ч</a:t>
            </a:r>
            <a:r>
              <a:rPr sz="1400" spc="-5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не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 п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ре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60%</a:t>
            </a:r>
            <a:endParaRPr sz="1400">
              <a:latin typeface="Arial"/>
              <a:cs typeface="Arial"/>
            </a:endParaRPr>
          </a:p>
          <a:p>
            <a:pPr marL="4370705" indent="-287020">
              <a:lnSpc>
                <a:spcPct val="100000"/>
              </a:lnSpc>
              <a:buClr>
                <a:srgbClr val="0066CC"/>
              </a:buClr>
              <a:buFont typeface="Wingdings"/>
              <a:buChar char=""/>
              <a:tabLst>
                <a:tab pos="4370705" algn="l"/>
              </a:tabLst>
            </a:pP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ЈП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 С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рб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ја</a:t>
            </a:r>
            <a:r>
              <a:rPr sz="1400" spc="-35" dirty="0">
                <a:solidFill>
                  <a:srgbClr val="D20000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ас</a:t>
            </a:r>
            <a:r>
              <a:rPr sz="1400" spc="-15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D20000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ак</a:t>
            </a:r>
            <a:r>
              <a:rPr sz="1400" spc="-20" dirty="0">
                <a:solidFill>
                  <a:srgbClr val="D20000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ом</a:t>
            </a:r>
            <a:r>
              <a:rPr sz="1400" spc="-15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D20000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D20000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ом</a:t>
            </a:r>
            <a:r>
              <a:rPr sz="1400" spc="-5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ч</a:t>
            </a:r>
            <a:r>
              <a:rPr sz="1400" spc="-20" dirty="0">
                <a:solidFill>
                  <a:srgbClr val="D20000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D20000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радна</a:t>
            </a:r>
            <a:r>
              <a:rPr sz="1400" spc="-3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ес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  <a:p>
            <a:pPr marL="4370705">
              <a:lnSpc>
                <a:spcPct val="100000"/>
              </a:lnSpc>
            </a:pPr>
            <a:r>
              <a:rPr sz="1400" spc="-40" dirty="0">
                <a:solidFill>
                  <a:srgbClr val="D20000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р</a:t>
            </a:r>
            <a:r>
              <a:rPr sz="1400" spc="-5" dirty="0">
                <a:solidFill>
                  <a:srgbClr val="D20000"/>
                </a:solidFill>
                <a:latin typeface="Arial"/>
                <a:cs typeface="Arial"/>
              </a:rPr>
              <a:t>ж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D20000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ни</a:t>
            </a:r>
            <a:r>
              <a:rPr sz="1400" spc="-20" dirty="0">
                <a:solidFill>
                  <a:srgbClr val="D20000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БДП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4370705" marR="260985" indent="-287020">
              <a:lnSpc>
                <a:spcPct val="100000"/>
              </a:lnSpc>
              <a:buClr>
                <a:srgbClr val="0066CC"/>
              </a:buClr>
              <a:buFont typeface="Wingdings"/>
              <a:buChar char=""/>
              <a:tabLst>
                <a:tab pos="4370705" algn="l"/>
              </a:tabLst>
            </a:pPr>
            <a:r>
              <a:rPr sz="1400" spc="-6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на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тра</a:t>
            </a:r>
            <a:r>
              <a:rPr sz="1400" spc="-5" dirty="0">
                <a:solidFill>
                  <a:srgbClr val="0066CC"/>
                </a:solidFill>
                <a:latin typeface="Arial"/>
                <a:cs typeface="Arial"/>
              </a:rPr>
              <a:t>жи</a:t>
            </a:r>
            <a:r>
              <a:rPr sz="1400" spc="-1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ања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аца</a:t>
            </a:r>
            <a:r>
              <a:rPr sz="14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су</a:t>
            </a:r>
            <a:r>
              <a:rPr sz="1400" spc="-15" dirty="0">
                <a:solidFill>
                  <a:srgbClr val="0066CC"/>
                </a:solidFill>
                <a:latin typeface="Arial"/>
                <a:cs typeface="Arial"/>
              </a:rPr>
              <a:t> в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ећа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ног д</a:t>
            </a:r>
            <a:r>
              <a:rPr sz="1400" spc="-25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ре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ан</a:t>
            </a:r>
            <a:r>
              <a:rPr sz="1400" spc="3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8441" y="5727700"/>
            <a:ext cx="467614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spc="3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г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ре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ан</a:t>
            </a:r>
            <a:r>
              <a:rPr sz="1400" spc="30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 п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осл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ца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не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лаћ</a:t>
            </a:r>
            <a:r>
              <a:rPr sz="1400" spc="-5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ња</a:t>
            </a:r>
            <a:r>
              <a:rPr sz="1400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</a:t>
            </a:r>
            <a:r>
              <a:rPr sz="1400" spc="-15" dirty="0">
                <a:solidFill>
                  <a:srgbClr val="0066CC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за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д стране</a:t>
            </a:r>
            <a:r>
              <a:rPr sz="1400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66CC"/>
                </a:solidFill>
                <a:latin typeface="Arial"/>
                <a:cs typeface="Arial"/>
              </a:rPr>
              <a:t>к</a:t>
            </a:r>
            <a:r>
              <a:rPr sz="1400" spc="-20" dirty="0">
                <a:solidFill>
                  <a:srgbClr val="0066CC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066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66CC"/>
                </a:solidFill>
                <a:latin typeface="Arial"/>
                <a:cs typeface="Arial"/>
              </a:rPr>
              <a:t>аца.</a:t>
            </a:r>
            <a:r>
              <a:rPr sz="1400" spc="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рб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ја</a:t>
            </a:r>
            <a:r>
              <a:rPr sz="1400" spc="-35" dirty="0">
                <a:solidFill>
                  <a:srgbClr val="D20000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ас</a:t>
            </a:r>
            <a:r>
              <a:rPr sz="1400" spc="-15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се</a:t>
            </a:r>
            <a:r>
              <a:rPr sz="1400" spc="-2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зад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ж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о</a:t>
            </a:r>
            <a:r>
              <a:rPr sz="1400" spc="5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D20000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ес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D20000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вр</a:t>
            </a:r>
            <a:r>
              <a:rPr sz="1400" spc="-40" dirty="0">
                <a:solidFill>
                  <a:srgbClr val="D20000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D20000"/>
                </a:solidFill>
                <a:latin typeface="Arial"/>
                <a:cs typeface="Arial"/>
              </a:rPr>
              <a:t>де.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28288" y="5440679"/>
            <a:ext cx="1091184" cy="1037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0452" y="5542026"/>
            <a:ext cx="932561" cy="877658"/>
          </a:xfrm>
          <a:custGeom>
            <a:avLst/>
            <a:gdLst/>
            <a:ahLst/>
            <a:cxnLst/>
            <a:rect l="l" t="t" r="r" b="b"/>
            <a:pathLst>
              <a:path w="932561" h="877658">
                <a:moveTo>
                  <a:pt x="866997" y="43788"/>
                </a:moveTo>
                <a:lnTo>
                  <a:pt x="0" y="858774"/>
                </a:lnTo>
                <a:lnTo>
                  <a:pt x="17780" y="877658"/>
                </a:lnTo>
                <a:lnTo>
                  <a:pt x="884748" y="62687"/>
                </a:lnTo>
                <a:lnTo>
                  <a:pt x="866997" y="43788"/>
                </a:lnTo>
                <a:close/>
              </a:path>
              <a:path w="932561" h="877658">
                <a:moveTo>
                  <a:pt x="919670" y="34925"/>
                </a:moveTo>
                <a:lnTo>
                  <a:pt x="876426" y="34925"/>
                </a:lnTo>
                <a:lnTo>
                  <a:pt x="894207" y="53797"/>
                </a:lnTo>
                <a:lnTo>
                  <a:pt x="884748" y="62687"/>
                </a:lnTo>
                <a:lnTo>
                  <a:pt x="902462" y="81546"/>
                </a:lnTo>
                <a:lnTo>
                  <a:pt x="919670" y="34925"/>
                </a:lnTo>
                <a:close/>
              </a:path>
              <a:path w="932561" h="877658">
                <a:moveTo>
                  <a:pt x="876426" y="34925"/>
                </a:moveTo>
                <a:lnTo>
                  <a:pt x="866997" y="43788"/>
                </a:lnTo>
                <a:lnTo>
                  <a:pt x="884748" y="62687"/>
                </a:lnTo>
                <a:lnTo>
                  <a:pt x="894207" y="53797"/>
                </a:lnTo>
                <a:lnTo>
                  <a:pt x="876426" y="34925"/>
                </a:lnTo>
                <a:close/>
              </a:path>
              <a:path w="932561" h="877658">
                <a:moveTo>
                  <a:pt x="932561" y="0"/>
                </a:moveTo>
                <a:lnTo>
                  <a:pt x="849249" y="24892"/>
                </a:lnTo>
                <a:lnTo>
                  <a:pt x="866997" y="43788"/>
                </a:lnTo>
                <a:lnTo>
                  <a:pt x="876426" y="34925"/>
                </a:lnTo>
                <a:lnTo>
                  <a:pt x="919670" y="34925"/>
                </a:lnTo>
                <a:lnTo>
                  <a:pt x="932561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80" y="547166"/>
            <a:ext cx="8951976" cy="152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013" y="582930"/>
            <a:ext cx="8857615" cy="46228"/>
          </a:xfrm>
          <a:custGeom>
            <a:avLst/>
            <a:gdLst/>
            <a:ahLst/>
            <a:cxnLst/>
            <a:rect l="l" t="t" r="r" b="b"/>
            <a:pathLst>
              <a:path w="8857615" h="46228">
                <a:moveTo>
                  <a:pt x="0" y="46228"/>
                </a:moveTo>
                <a:lnTo>
                  <a:pt x="8857615" y="0"/>
                </a:lnTo>
              </a:path>
            </a:pathLst>
          </a:custGeom>
          <a:ln w="25908">
            <a:solidFill>
              <a:srgbClr val="0066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6</a:t>
            </a:fld>
            <a:endParaRPr sz="9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2751" y="1212493"/>
          <a:ext cx="5868681" cy="604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447"/>
                <a:gridCol w="1909527"/>
                <a:gridCol w="1020974"/>
                <a:gridCol w="896025"/>
                <a:gridCol w="763914"/>
                <a:gridCol w="915794"/>
              </a:tblGrid>
              <a:tr h="604074">
                <a:tc>
                  <a:txBody>
                    <a:bodyPr/>
                    <a:lstStyle/>
                    <a:p>
                      <a:pPr marL="85725" marR="36830" indent="-39370">
                        <a:lnSpc>
                          <a:spcPct val="112999"/>
                        </a:lnSpc>
                      </a:pPr>
                      <a:r>
                        <a:rPr sz="950" b="1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950" b="1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 б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053">
                      <a:solidFill>
                        <a:srgbClr val="FFFFFF"/>
                      </a:solidFill>
                      <a:prstDash val="solid"/>
                    </a:lnR>
                    <a:lnT w="9003">
                      <a:solidFill>
                        <a:srgbClr val="4F81BC"/>
                      </a:solidFill>
                      <a:prstDash val="solid"/>
                    </a:lnT>
                    <a:lnB w="16784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950" b="1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аз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053">
                      <a:solidFill>
                        <a:srgbClr val="FFFFFF"/>
                      </a:solidFill>
                      <a:prstDash val="solid"/>
                    </a:lnL>
                    <a:lnR w="9053">
                      <a:solidFill>
                        <a:srgbClr val="FFFFFF"/>
                      </a:solidFill>
                      <a:prstDash val="solid"/>
                    </a:lnR>
                    <a:lnT w="9003">
                      <a:solidFill>
                        <a:srgbClr val="4F81BC"/>
                      </a:solidFill>
                      <a:prstDash val="solid"/>
                    </a:lnT>
                    <a:lnB w="16784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151130" indent="8890" algn="ctr">
                        <a:lnSpc>
                          <a:spcPct val="113100"/>
                        </a:lnSpc>
                      </a:pPr>
                      <a:r>
                        <a:rPr sz="950" b="1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950" b="1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50" b="1" spc="-2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у </a:t>
                      </a:r>
                      <a:r>
                        <a:rPr sz="950" b="1" spc="-5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b="1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ио</a:t>
                      </a:r>
                      <a:r>
                        <a:rPr sz="950" b="1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b="1" spc="-5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 </a:t>
                      </a:r>
                      <a:r>
                        <a:rPr sz="950" b="1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950" b="1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053">
                      <a:solidFill>
                        <a:srgbClr val="FFFFFF"/>
                      </a:solidFill>
                      <a:prstDash val="solid"/>
                    </a:lnL>
                    <a:lnR w="9053">
                      <a:solidFill>
                        <a:srgbClr val="FFFFFF"/>
                      </a:solidFill>
                      <a:prstDash val="solid"/>
                    </a:lnR>
                    <a:lnT w="9003">
                      <a:solidFill>
                        <a:srgbClr val="4F81BC"/>
                      </a:solidFill>
                      <a:prstDash val="solid"/>
                    </a:lnT>
                    <a:lnB w="16784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96520" indent="155575">
                        <a:lnSpc>
                          <a:spcPct val="112999"/>
                        </a:lnSpc>
                      </a:pPr>
                      <a:r>
                        <a:rPr sz="950" b="1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ум к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950" b="1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b="1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ј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е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053">
                      <a:solidFill>
                        <a:srgbClr val="FFFFFF"/>
                      </a:solidFill>
                      <a:prstDash val="solid"/>
                    </a:lnL>
                    <a:lnR w="9053">
                      <a:solidFill>
                        <a:srgbClr val="FFFFFF"/>
                      </a:solidFill>
                      <a:prstDash val="solid"/>
                    </a:lnR>
                    <a:lnT w="9003">
                      <a:solidFill>
                        <a:srgbClr val="4F81BC"/>
                      </a:solidFill>
                      <a:prstDash val="solid"/>
                    </a:lnT>
                    <a:lnB w="16784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50" b="1" spc="1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50" b="1" spc="-2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УР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053">
                      <a:solidFill>
                        <a:srgbClr val="FFFFFF"/>
                      </a:solidFill>
                      <a:prstDash val="solid"/>
                    </a:lnL>
                    <a:lnR w="9053">
                      <a:solidFill>
                        <a:srgbClr val="FFFFFF"/>
                      </a:solidFill>
                      <a:prstDash val="solid"/>
                    </a:lnR>
                    <a:lnT w="9003">
                      <a:solidFill>
                        <a:srgbClr val="4F81BC"/>
                      </a:solidFill>
                      <a:prstDash val="solid"/>
                    </a:lnT>
                    <a:lnB w="16784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04775" indent="0" algn="ctr">
                        <a:lnSpc>
                          <a:spcPct val="113100"/>
                        </a:lnSpc>
                      </a:pPr>
                      <a:r>
                        <a:rPr sz="950" b="1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950" b="1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су</a:t>
                      </a:r>
                      <a:r>
                        <a:rPr sz="950" b="1" spc="-2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у </a:t>
                      </a:r>
                      <a:r>
                        <a:rPr sz="950" b="1" spc="-5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b="1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ио</a:t>
                      </a:r>
                      <a:r>
                        <a:rPr sz="950" b="1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50" b="1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b="1" spc="-5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 </a:t>
                      </a:r>
                      <a:r>
                        <a:rPr sz="950" b="1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УР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053">
                      <a:solidFill>
                        <a:srgbClr val="FFFFFF"/>
                      </a:solidFill>
                      <a:prstDash val="solid"/>
                    </a:lnL>
                    <a:lnT w="9003">
                      <a:solidFill>
                        <a:srgbClr val="4F81BC"/>
                      </a:solidFill>
                      <a:prstDash val="solid"/>
                    </a:lnT>
                    <a:lnB w="16784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1143" y="1787465"/>
          <a:ext cx="5868680" cy="1148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681"/>
                <a:gridCol w="1970394"/>
                <a:gridCol w="936182"/>
                <a:gridCol w="1018217"/>
                <a:gridCol w="762800"/>
                <a:gridCol w="877406"/>
              </a:tblGrid>
              <a:tr h="189235">
                <a:tc>
                  <a:txBody>
                    <a:bodyPr/>
                    <a:lstStyle/>
                    <a:p>
                      <a:pPr marL="147955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135"/>
                        </a:lnSpc>
                      </a:pPr>
                      <a:r>
                        <a:rPr sz="950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950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П </a:t>
                      </a:r>
                      <a:r>
                        <a:rPr sz="950" spc="-7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950" spc="-6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950" spc="-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950" spc="-6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spc="-3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ј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950" spc="-2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950" spc="-5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950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955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06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2010</a:t>
                      </a:r>
                      <a:r>
                        <a:rPr sz="90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104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3679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950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50" spc="-4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50" spc="-6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50" spc="-6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spc="-5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459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2008</a:t>
                      </a:r>
                      <a:r>
                        <a:rPr sz="90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88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</a:tr>
              <a:tr h="148164">
                <a:tc>
                  <a:txBody>
                    <a:bodyPr/>
                    <a:lstStyle/>
                    <a:p>
                      <a:pPr marL="147955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135"/>
                        </a:lnSpc>
                      </a:pP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950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50" spc="-4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50" spc="-6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50" spc="-6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spc="-5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324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2011</a:t>
                      </a:r>
                      <a:r>
                        <a:rPr sz="90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104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3679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950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950" spc="-6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spc="-5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950" spc="-4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950" spc="-6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кт</a:t>
                      </a:r>
                      <a:r>
                        <a:rPr sz="950" spc="-4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 Ч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ока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2012</a:t>
                      </a:r>
                      <a:r>
                        <a:rPr sz="90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104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</a:tr>
              <a:tr h="147905">
                <a:tc>
                  <a:txBody>
                    <a:bodyPr/>
                    <a:lstStyle/>
                    <a:p>
                      <a:pPr marL="147955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135"/>
                        </a:lnSpc>
                      </a:pPr>
                      <a:r>
                        <a:rPr sz="950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50" spc="-7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50" spc="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ара</a:t>
                      </a:r>
                      <a:r>
                        <a:rPr sz="950" spc="-6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ћи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211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07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2009</a:t>
                      </a:r>
                      <a:r>
                        <a:rPr sz="90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93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ts val="1135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3679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950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950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950" spc="-5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ара</a:t>
                      </a:r>
                      <a:r>
                        <a:rPr sz="950" spc="-2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950" spc="-5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95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950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324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</a:pP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2015</a:t>
                      </a:r>
                      <a:r>
                        <a:rPr sz="90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120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160</a:t>
                      </a:r>
                      <a:r>
                        <a:rPr sz="950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0"/>
                    </a:solidFill>
                  </a:tcPr>
                </a:tc>
              </a:tr>
              <a:tr h="172073">
                <a:tc>
                  <a:txBody>
                    <a:bodyPr/>
                    <a:lstStyle/>
                    <a:p>
                      <a:pPr marL="147955">
                        <a:lnSpc>
                          <a:spcPts val="1130"/>
                        </a:lnSpc>
                      </a:pPr>
                      <a:r>
                        <a:rPr sz="95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6784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50" b="1" spc="1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50" b="1" spc="25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ПН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6784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sz="950" b="1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287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6784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6784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6784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302</a:t>
                      </a:r>
                      <a:r>
                        <a:rPr sz="950" b="1" spc="-30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950" b="1" dirty="0">
                          <a:solidFill>
                            <a:srgbClr val="365F9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6784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42941" y="4935260"/>
          <a:ext cx="4278444" cy="732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8447"/>
                <a:gridCol w="349942"/>
                <a:gridCol w="2650055"/>
              </a:tblGrid>
              <a:tr h="25921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spc="-4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тра</a:t>
                      </a:r>
                      <a:r>
                        <a:rPr sz="1400" spc="-5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жи</a:t>
                      </a:r>
                      <a:r>
                        <a:rPr sz="1400" spc="-15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ања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400" spc="3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2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spc="5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ре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7307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spc="-4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spc="-2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аца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107</a:t>
                      </a:r>
                      <a:r>
                        <a:rPr sz="1400" spc="-2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4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spc="-45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&gt;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400" spc="-4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ан</a:t>
                      </a:r>
                      <a:r>
                        <a:rPr sz="1400" spc="3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35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-35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вн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ца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15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3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spc="-4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а)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85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 м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4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1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spc="-45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dirty="0">
                          <a:solidFill>
                            <a:srgbClr val="D20000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02056" y="3283651"/>
          <a:ext cx="3618784" cy="3237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841"/>
                <a:gridCol w="1420943"/>
              </a:tblGrid>
              <a:tr h="400869">
                <a:tc gridSpan="2">
                  <a:txBody>
                    <a:bodyPr/>
                    <a:lstStyle/>
                    <a:p>
                      <a:pPr marL="2762885" marR="165735" indent="-1881505">
                        <a:lnSpc>
                          <a:spcPct val="103299"/>
                        </a:lnSpc>
                        <a:tabLst>
                          <a:tab pos="2369185" algn="l"/>
                        </a:tabLst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ц	у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 м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50" b="1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ма РСД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5B9BD4"/>
                      </a:solidFill>
                      <a:prstDash val="solid"/>
                    </a:lnL>
                    <a:lnR w="8300">
                      <a:solidFill>
                        <a:srgbClr val="5B9BD4"/>
                      </a:solidFill>
                      <a:prstDash val="solid"/>
                    </a:lnR>
                    <a:lnT w="8297">
                      <a:solidFill>
                        <a:srgbClr val="5B9BD4"/>
                      </a:solidFill>
                      <a:prstDash val="solid"/>
                    </a:lnT>
                    <a:lnB w="8297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7857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ХИП</a:t>
                      </a:r>
                      <a:r>
                        <a:rPr sz="125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Пет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ро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мија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5B9BD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23.7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5B9BD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217857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ар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а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14.9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</a:tr>
              <a:tr h="217857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ДП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50" b="1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с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8.3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219907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ељез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ере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о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4.7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</a:tr>
              <a:tr h="217857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тика</a:t>
                      </a:r>
                      <a:r>
                        <a:rPr sz="12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Кр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ј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50" b="1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ц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3.9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217857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Га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а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2.8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</a:tr>
              <a:tr h="217857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ић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1.8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218252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ра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ћ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ин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1.7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</a:tr>
              <a:tr h="217857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СК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50" b="1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50" b="1" spc="-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а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1.6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219614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Гас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нт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1.4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</a:tr>
              <a:tr h="217857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упно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250" b="1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их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50" b="1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т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Ост</a:t>
                      </a:r>
                      <a:r>
                        <a:rPr sz="1250" b="1" spc="-5" dirty="0">
                          <a:latin typeface="Calibri"/>
                          <a:cs typeface="Calibri"/>
                        </a:rPr>
                        <a:t>ал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и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42.4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</a:tcPr>
                </a:tc>
              </a:tr>
              <a:tr h="217857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5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упно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0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301">
                      <a:solidFill>
                        <a:srgbClr val="9CC2E4"/>
                      </a:solidFill>
                      <a:prstDash val="solid"/>
                    </a:lnL>
                    <a:lnR w="8301">
                      <a:solidFill>
                        <a:srgbClr val="9CC2E4"/>
                      </a:solidFill>
                      <a:prstDash val="solid"/>
                    </a:lnR>
                    <a:lnT w="8297">
                      <a:solidFill>
                        <a:srgbClr val="9CC2E4"/>
                      </a:solidFill>
                      <a:prstDash val="solid"/>
                    </a:lnT>
                    <a:lnB w="8297">
                      <a:solidFill>
                        <a:srgbClr val="9CC2E4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891" y="710189"/>
            <a:ext cx="4853966" cy="2811916"/>
          </a:xfrm>
          <a:custGeom>
            <a:avLst/>
            <a:gdLst/>
            <a:ahLst/>
            <a:cxnLst/>
            <a:rect l="l" t="t" r="r" b="b"/>
            <a:pathLst>
              <a:path w="4853966" h="2811916">
                <a:moveTo>
                  <a:pt x="0" y="2811915"/>
                </a:moveTo>
                <a:lnTo>
                  <a:pt x="4853966" y="2811916"/>
                </a:lnTo>
                <a:lnTo>
                  <a:pt x="4853966" y="0"/>
                </a:lnTo>
                <a:lnTo>
                  <a:pt x="0" y="0"/>
                </a:lnTo>
                <a:lnTo>
                  <a:pt x="0" y="28119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8924" y="1557549"/>
            <a:ext cx="3142144" cy="1443969"/>
          </a:xfrm>
          <a:custGeom>
            <a:avLst/>
            <a:gdLst/>
            <a:ahLst/>
            <a:cxnLst/>
            <a:rect l="l" t="t" r="r" b="b"/>
            <a:pathLst>
              <a:path w="3142144" h="1443969">
                <a:moveTo>
                  <a:pt x="0" y="1375571"/>
                </a:moveTo>
                <a:lnTo>
                  <a:pt x="121729" y="1352771"/>
                </a:lnTo>
                <a:lnTo>
                  <a:pt x="235851" y="1398370"/>
                </a:lnTo>
                <a:lnTo>
                  <a:pt x="357580" y="1383171"/>
                </a:lnTo>
                <a:lnTo>
                  <a:pt x="479310" y="1413570"/>
                </a:lnTo>
                <a:lnTo>
                  <a:pt x="601039" y="1352771"/>
                </a:lnTo>
                <a:lnTo>
                  <a:pt x="722769" y="1375571"/>
                </a:lnTo>
                <a:lnTo>
                  <a:pt x="966228" y="1436369"/>
                </a:lnTo>
                <a:lnTo>
                  <a:pt x="1087958" y="1443969"/>
                </a:lnTo>
                <a:lnTo>
                  <a:pt x="1209687" y="1329972"/>
                </a:lnTo>
                <a:lnTo>
                  <a:pt x="1331417" y="1299573"/>
                </a:lnTo>
                <a:lnTo>
                  <a:pt x="1453146" y="1352772"/>
                </a:lnTo>
                <a:lnTo>
                  <a:pt x="1567268" y="1269174"/>
                </a:lnTo>
                <a:lnTo>
                  <a:pt x="1688997" y="1246375"/>
                </a:lnTo>
                <a:lnTo>
                  <a:pt x="1810727" y="1101979"/>
                </a:lnTo>
                <a:lnTo>
                  <a:pt x="1932457" y="820788"/>
                </a:lnTo>
                <a:lnTo>
                  <a:pt x="2054186" y="775189"/>
                </a:lnTo>
                <a:lnTo>
                  <a:pt x="2175916" y="250792"/>
                </a:lnTo>
                <a:lnTo>
                  <a:pt x="2297645" y="569982"/>
                </a:lnTo>
                <a:lnTo>
                  <a:pt x="2419375" y="448386"/>
                </a:lnTo>
                <a:lnTo>
                  <a:pt x="2541104" y="121596"/>
                </a:lnTo>
                <a:lnTo>
                  <a:pt x="2662834" y="0"/>
                </a:lnTo>
                <a:lnTo>
                  <a:pt x="2784564" y="281191"/>
                </a:lnTo>
                <a:lnTo>
                  <a:pt x="2898685" y="326790"/>
                </a:lnTo>
                <a:lnTo>
                  <a:pt x="3020415" y="752390"/>
                </a:lnTo>
                <a:lnTo>
                  <a:pt x="3142144" y="1200776"/>
                </a:lnTo>
              </a:path>
            </a:pathLst>
          </a:custGeom>
          <a:ln w="22803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384" y="2922847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384" y="2922847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8114" y="2907647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8114" y="2907647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9844" y="2938046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9844" y="2938046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303" y="2900047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3303" y="2900047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303" y="2900047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3303" y="2900047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86762" y="2960846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6762" y="2960846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08492" y="2968445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8492" y="2968445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51951" y="2824050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51951" y="2824050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87802" y="2793650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87802" y="2793650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52990" y="2345264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2990" y="2345264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4720" y="2299665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4720" y="2299665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96450" y="1775268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96450" y="1775268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8179" y="2094459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18179" y="2094459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61638" y="1646072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61638" y="1646072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05097" y="1805668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05097" y="1805668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13335" y="2778451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13335" y="2778451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7172" y="1532076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7172" y="1532076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66482" y="2732852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17090" y="0"/>
                </a:moveTo>
                <a:lnTo>
                  <a:pt x="7397" y="6214"/>
                </a:lnTo>
                <a:lnTo>
                  <a:pt x="1239" y="17934"/>
                </a:lnTo>
                <a:lnTo>
                  <a:pt x="0" y="35239"/>
                </a:lnTo>
                <a:lnTo>
                  <a:pt x="7038" y="43599"/>
                </a:lnTo>
                <a:lnTo>
                  <a:pt x="19483" y="48472"/>
                </a:lnTo>
                <a:lnTo>
                  <a:pt x="37735" y="48610"/>
                </a:lnTo>
                <a:lnTo>
                  <a:pt x="47494" y="39044"/>
                </a:lnTo>
                <a:lnTo>
                  <a:pt x="51214" y="25473"/>
                </a:lnTo>
                <a:lnTo>
                  <a:pt x="50581" y="19764"/>
                </a:lnTo>
                <a:lnTo>
                  <a:pt x="44960" y="9121"/>
                </a:lnTo>
                <a:lnTo>
                  <a:pt x="33718" y="2039"/>
                </a:lnTo>
                <a:lnTo>
                  <a:pt x="17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66482" y="2732852"/>
            <a:ext cx="51214" cy="48610"/>
          </a:xfrm>
          <a:custGeom>
            <a:avLst/>
            <a:gdLst/>
            <a:ahLst/>
            <a:cxnLst/>
            <a:rect l="l" t="t" r="r" b="b"/>
            <a:pathLst>
              <a:path w="51214" h="48610">
                <a:moveTo>
                  <a:pt x="51214" y="25473"/>
                </a:moveTo>
                <a:lnTo>
                  <a:pt x="47494" y="39044"/>
                </a:lnTo>
                <a:lnTo>
                  <a:pt x="37735" y="48610"/>
                </a:lnTo>
                <a:lnTo>
                  <a:pt x="19483" y="48472"/>
                </a:lnTo>
                <a:lnTo>
                  <a:pt x="7038" y="43599"/>
                </a:lnTo>
                <a:lnTo>
                  <a:pt x="0" y="35239"/>
                </a:lnTo>
                <a:lnTo>
                  <a:pt x="1239" y="17934"/>
                </a:lnTo>
                <a:lnTo>
                  <a:pt x="7397" y="6214"/>
                </a:lnTo>
                <a:lnTo>
                  <a:pt x="17090" y="0"/>
                </a:lnTo>
                <a:lnTo>
                  <a:pt x="33718" y="2039"/>
                </a:lnTo>
                <a:lnTo>
                  <a:pt x="44960" y="9121"/>
                </a:lnTo>
                <a:lnTo>
                  <a:pt x="50581" y="19764"/>
                </a:lnTo>
                <a:lnTo>
                  <a:pt x="51214" y="25473"/>
                </a:lnTo>
                <a:close/>
              </a:path>
            </a:pathLst>
          </a:custGeom>
          <a:ln w="7611">
            <a:solidFill>
              <a:srgbClr val="4F81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64636" y="3151627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8613" y="2808687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8613" y="2465748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8613" y="2122796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8613" y="1779919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8613" y="1436663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8613" y="1093659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2821" y="3300142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18933" y="3300142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25298" y="3300142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31537" y="3300142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37522" y="3300142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44014" y="3300142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50126" y="3300142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56618" y="3300142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44986" y="797750"/>
            <a:ext cx="23272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П</a:t>
            </a:r>
            <a:r>
              <a:rPr sz="1350" dirty="0">
                <a:solidFill>
                  <a:srgbClr val="585858"/>
                </a:solidFill>
                <a:latin typeface="Calibri"/>
                <a:cs typeface="Calibri"/>
              </a:rPr>
              <a:t>ро</a:t>
            </a:r>
            <a:r>
              <a:rPr sz="1350" spc="2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350" spc="-2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350" spc="1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1350" spc="-15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1350" spc="1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135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ц</a:t>
            </a:r>
            <a:r>
              <a:rPr sz="1350" spc="-2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350" spc="-15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1350" spc="1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135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585858"/>
                </a:solidFill>
                <a:latin typeface="Calibri"/>
                <a:cs typeface="Calibri"/>
              </a:rPr>
              <a:t>га</a:t>
            </a:r>
            <a:r>
              <a:rPr sz="1350" spc="15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350" spc="1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135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25" dirty="0">
                <a:solidFill>
                  <a:srgbClr val="585858"/>
                </a:solidFill>
                <a:latin typeface="Calibri"/>
                <a:cs typeface="Calibri"/>
              </a:rPr>
              <a:t>199</a:t>
            </a:r>
            <a:r>
              <a:rPr sz="1350" spc="6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35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350" spc="25" dirty="0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26414" y="198882"/>
            <a:ext cx="7490459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ене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га</a:t>
            </a:r>
            <a:r>
              <a:rPr sz="2000" b="1" spc="2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2000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2000" b="1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дине</a:t>
            </a:r>
            <a:r>
              <a:rPr sz="2000" b="1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процене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кр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2000" b="1" spc="-4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ања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2016</a:t>
            </a:r>
            <a:r>
              <a:rPr sz="2000" b="1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2000" b="1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дини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8580" y="547166"/>
            <a:ext cx="8951976" cy="152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013" y="582930"/>
            <a:ext cx="8857615" cy="46228"/>
          </a:xfrm>
          <a:custGeom>
            <a:avLst/>
            <a:gdLst/>
            <a:ahLst/>
            <a:cxnLst/>
            <a:rect l="l" t="t" r="r" b="b"/>
            <a:pathLst>
              <a:path w="8857615" h="46228">
                <a:moveTo>
                  <a:pt x="0" y="46228"/>
                </a:moveTo>
                <a:lnTo>
                  <a:pt x="8857615" y="0"/>
                </a:lnTo>
              </a:path>
            </a:pathLst>
          </a:custGeom>
          <a:ln w="25908">
            <a:solidFill>
              <a:srgbClr val="0066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8891" y="3585990"/>
            <a:ext cx="4853966" cy="3093686"/>
          </a:xfrm>
          <a:custGeom>
            <a:avLst/>
            <a:gdLst/>
            <a:ahLst/>
            <a:cxnLst/>
            <a:rect l="l" t="t" r="r" b="b"/>
            <a:pathLst>
              <a:path w="4853966" h="3093686">
                <a:moveTo>
                  <a:pt x="0" y="3093686"/>
                </a:moveTo>
                <a:lnTo>
                  <a:pt x="4853966" y="3093686"/>
                </a:lnTo>
                <a:lnTo>
                  <a:pt x="4853966" y="0"/>
                </a:lnTo>
                <a:lnTo>
                  <a:pt x="0" y="0"/>
                </a:lnTo>
                <a:lnTo>
                  <a:pt x="0" y="3093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05710" y="6090586"/>
            <a:ext cx="186396" cy="0"/>
          </a:xfrm>
          <a:custGeom>
            <a:avLst/>
            <a:gdLst/>
            <a:ahLst/>
            <a:cxnLst/>
            <a:rect l="l" t="t" r="r" b="b"/>
            <a:pathLst>
              <a:path w="186396">
                <a:moveTo>
                  <a:pt x="0" y="0"/>
                </a:moveTo>
                <a:lnTo>
                  <a:pt x="1863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65534" y="6090586"/>
            <a:ext cx="372797" cy="0"/>
          </a:xfrm>
          <a:custGeom>
            <a:avLst/>
            <a:gdLst/>
            <a:ahLst/>
            <a:cxnLst/>
            <a:rect l="l" t="t" r="r" b="b"/>
            <a:pathLst>
              <a:path w="372797">
                <a:moveTo>
                  <a:pt x="0" y="0"/>
                </a:moveTo>
                <a:lnTo>
                  <a:pt x="372797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17752" y="6090586"/>
            <a:ext cx="372797" cy="0"/>
          </a:xfrm>
          <a:custGeom>
            <a:avLst/>
            <a:gdLst/>
            <a:ahLst/>
            <a:cxnLst/>
            <a:rect l="l" t="t" r="r" b="b"/>
            <a:pathLst>
              <a:path w="372797">
                <a:moveTo>
                  <a:pt x="0" y="0"/>
                </a:moveTo>
                <a:lnTo>
                  <a:pt x="372797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77577" y="6090586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29794" y="6090586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9619" y="6090586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41836" y="6090586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01661" y="6090586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0276" y="6090586"/>
            <a:ext cx="186398" cy="0"/>
          </a:xfrm>
          <a:custGeom>
            <a:avLst/>
            <a:gdLst/>
            <a:ahLst/>
            <a:cxnLst/>
            <a:rect l="l" t="t" r="r" b="b"/>
            <a:pathLst>
              <a:path w="186398">
                <a:moveTo>
                  <a:pt x="0" y="0"/>
                </a:moveTo>
                <a:lnTo>
                  <a:pt x="186398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05710" y="5801740"/>
            <a:ext cx="186396" cy="0"/>
          </a:xfrm>
          <a:custGeom>
            <a:avLst/>
            <a:gdLst/>
            <a:ahLst/>
            <a:cxnLst/>
            <a:rect l="l" t="t" r="r" b="b"/>
            <a:pathLst>
              <a:path w="186396">
                <a:moveTo>
                  <a:pt x="0" y="0"/>
                </a:moveTo>
                <a:lnTo>
                  <a:pt x="1863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65534" y="5801740"/>
            <a:ext cx="372797" cy="0"/>
          </a:xfrm>
          <a:custGeom>
            <a:avLst/>
            <a:gdLst/>
            <a:ahLst/>
            <a:cxnLst/>
            <a:rect l="l" t="t" r="r" b="b"/>
            <a:pathLst>
              <a:path w="372797">
                <a:moveTo>
                  <a:pt x="0" y="0"/>
                </a:moveTo>
                <a:lnTo>
                  <a:pt x="372797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17752" y="5801740"/>
            <a:ext cx="372797" cy="0"/>
          </a:xfrm>
          <a:custGeom>
            <a:avLst/>
            <a:gdLst/>
            <a:ahLst/>
            <a:cxnLst/>
            <a:rect l="l" t="t" r="r" b="b"/>
            <a:pathLst>
              <a:path w="372797">
                <a:moveTo>
                  <a:pt x="0" y="0"/>
                </a:moveTo>
                <a:lnTo>
                  <a:pt x="372797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77577" y="5801741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29794" y="5801741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89619" y="5801741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41836" y="5801741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01661" y="5801741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0276" y="5801741"/>
            <a:ext cx="186398" cy="0"/>
          </a:xfrm>
          <a:custGeom>
            <a:avLst/>
            <a:gdLst/>
            <a:ahLst/>
            <a:cxnLst/>
            <a:rect l="l" t="t" r="r" b="b"/>
            <a:pathLst>
              <a:path w="186398">
                <a:moveTo>
                  <a:pt x="0" y="0"/>
                </a:moveTo>
                <a:lnTo>
                  <a:pt x="186398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77577" y="5512895"/>
            <a:ext cx="1814530" cy="0"/>
          </a:xfrm>
          <a:custGeom>
            <a:avLst/>
            <a:gdLst/>
            <a:ahLst/>
            <a:cxnLst/>
            <a:rect l="l" t="t" r="r" b="b"/>
            <a:pathLst>
              <a:path w="1814530">
                <a:moveTo>
                  <a:pt x="0" y="0"/>
                </a:moveTo>
                <a:lnTo>
                  <a:pt x="1814530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29794" y="5512895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89619" y="5512895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41836" y="5512895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01661" y="5512895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0276" y="5512895"/>
            <a:ext cx="186398" cy="0"/>
          </a:xfrm>
          <a:custGeom>
            <a:avLst/>
            <a:gdLst/>
            <a:ahLst/>
            <a:cxnLst/>
            <a:rect l="l" t="t" r="r" b="b"/>
            <a:pathLst>
              <a:path w="186398">
                <a:moveTo>
                  <a:pt x="0" y="0"/>
                </a:moveTo>
                <a:lnTo>
                  <a:pt x="186398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89619" y="5216461"/>
            <a:ext cx="2902488" cy="0"/>
          </a:xfrm>
          <a:custGeom>
            <a:avLst/>
            <a:gdLst/>
            <a:ahLst/>
            <a:cxnLst/>
            <a:rect l="l" t="t" r="r" b="b"/>
            <a:pathLst>
              <a:path w="2902488">
                <a:moveTo>
                  <a:pt x="0" y="0"/>
                </a:moveTo>
                <a:lnTo>
                  <a:pt x="2902488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41836" y="5216461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01661" y="5216461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0276" y="5216461"/>
            <a:ext cx="186398" cy="0"/>
          </a:xfrm>
          <a:custGeom>
            <a:avLst/>
            <a:gdLst/>
            <a:ahLst/>
            <a:cxnLst/>
            <a:rect l="l" t="t" r="r" b="b"/>
            <a:pathLst>
              <a:path w="186398">
                <a:moveTo>
                  <a:pt x="0" y="0"/>
                </a:moveTo>
                <a:lnTo>
                  <a:pt x="186398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41836" y="4927616"/>
            <a:ext cx="3450272" cy="0"/>
          </a:xfrm>
          <a:custGeom>
            <a:avLst/>
            <a:gdLst/>
            <a:ahLst/>
            <a:cxnLst/>
            <a:rect l="l" t="t" r="r" b="b"/>
            <a:pathLst>
              <a:path w="3450272">
                <a:moveTo>
                  <a:pt x="0" y="0"/>
                </a:moveTo>
                <a:lnTo>
                  <a:pt x="3450272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01661" y="4927616"/>
            <a:ext cx="372796" cy="0"/>
          </a:xfrm>
          <a:custGeom>
            <a:avLst/>
            <a:gdLst/>
            <a:ahLst/>
            <a:cxnLst/>
            <a:rect l="l" t="t" r="r" b="b"/>
            <a:pathLst>
              <a:path w="372796">
                <a:moveTo>
                  <a:pt x="0" y="0"/>
                </a:moveTo>
                <a:lnTo>
                  <a:pt x="372796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0276" y="4927616"/>
            <a:ext cx="186398" cy="0"/>
          </a:xfrm>
          <a:custGeom>
            <a:avLst/>
            <a:gdLst/>
            <a:ahLst/>
            <a:cxnLst/>
            <a:rect l="l" t="t" r="r" b="b"/>
            <a:pathLst>
              <a:path w="186398">
                <a:moveTo>
                  <a:pt x="0" y="0"/>
                </a:moveTo>
                <a:lnTo>
                  <a:pt x="186398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01661" y="4638771"/>
            <a:ext cx="3990447" cy="0"/>
          </a:xfrm>
          <a:custGeom>
            <a:avLst/>
            <a:gdLst/>
            <a:ahLst/>
            <a:cxnLst/>
            <a:rect l="l" t="t" r="r" b="b"/>
            <a:pathLst>
              <a:path w="3990447">
                <a:moveTo>
                  <a:pt x="0" y="0"/>
                </a:moveTo>
                <a:lnTo>
                  <a:pt x="3990447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0276" y="4638771"/>
            <a:ext cx="186398" cy="0"/>
          </a:xfrm>
          <a:custGeom>
            <a:avLst/>
            <a:gdLst/>
            <a:ahLst/>
            <a:cxnLst/>
            <a:rect l="l" t="t" r="r" b="b"/>
            <a:pathLst>
              <a:path w="186398">
                <a:moveTo>
                  <a:pt x="0" y="0"/>
                </a:moveTo>
                <a:lnTo>
                  <a:pt x="186398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0276" y="4053478"/>
            <a:ext cx="4351832" cy="0"/>
          </a:xfrm>
          <a:custGeom>
            <a:avLst/>
            <a:gdLst/>
            <a:ahLst/>
            <a:cxnLst/>
            <a:rect l="l" t="t" r="r" b="b"/>
            <a:pathLst>
              <a:path w="4351832">
                <a:moveTo>
                  <a:pt x="0" y="0"/>
                </a:moveTo>
                <a:lnTo>
                  <a:pt x="4351832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26675" y="4391719"/>
            <a:ext cx="174986" cy="1991513"/>
          </a:xfrm>
          <a:custGeom>
            <a:avLst/>
            <a:gdLst/>
            <a:ahLst/>
            <a:cxnLst/>
            <a:rect l="l" t="t" r="r" b="b"/>
            <a:pathLst>
              <a:path w="174986" h="1991513">
                <a:moveTo>
                  <a:pt x="0" y="1991513"/>
                </a:moveTo>
                <a:lnTo>
                  <a:pt x="174986" y="1991513"/>
                </a:lnTo>
                <a:lnTo>
                  <a:pt x="174986" y="0"/>
                </a:lnTo>
                <a:lnTo>
                  <a:pt x="0" y="0"/>
                </a:lnTo>
                <a:lnTo>
                  <a:pt x="0" y="199151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74458" y="4779380"/>
            <a:ext cx="167378" cy="1603852"/>
          </a:xfrm>
          <a:custGeom>
            <a:avLst/>
            <a:gdLst/>
            <a:ahLst/>
            <a:cxnLst/>
            <a:rect l="l" t="t" r="r" b="b"/>
            <a:pathLst>
              <a:path w="167378" h="1603852">
                <a:moveTo>
                  <a:pt x="0" y="1603852"/>
                </a:moveTo>
                <a:lnTo>
                  <a:pt x="167378" y="1603852"/>
                </a:lnTo>
                <a:lnTo>
                  <a:pt x="167378" y="0"/>
                </a:lnTo>
                <a:lnTo>
                  <a:pt x="0" y="0"/>
                </a:lnTo>
                <a:lnTo>
                  <a:pt x="0" y="160385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14633" y="5060624"/>
            <a:ext cx="174986" cy="1322607"/>
          </a:xfrm>
          <a:custGeom>
            <a:avLst/>
            <a:gdLst/>
            <a:ahLst/>
            <a:cxnLst/>
            <a:rect l="l" t="t" r="r" b="b"/>
            <a:pathLst>
              <a:path w="174986" h="1322607">
                <a:moveTo>
                  <a:pt x="0" y="1322607"/>
                </a:moveTo>
                <a:lnTo>
                  <a:pt x="174986" y="1322607"/>
                </a:lnTo>
                <a:lnTo>
                  <a:pt x="174986" y="0"/>
                </a:lnTo>
                <a:lnTo>
                  <a:pt x="0" y="0"/>
                </a:lnTo>
                <a:lnTo>
                  <a:pt x="0" y="1322607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62416" y="5250654"/>
            <a:ext cx="167378" cy="1132578"/>
          </a:xfrm>
          <a:custGeom>
            <a:avLst/>
            <a:gdLst/>
            <a:ahLst/>
            <a:cxnLst/>
            <a:rect l="l" t="t" r="r" b="b"/>
            <a:pathLst>
              <a:path w="167378" h="1132578">
                <a:moveTo>
                  <a:pt x="0" y="1132578"/>
                </a:moveTo>
                <a:lnTo>
                  <a:pt x="167378" y="1132578"/>
                </a:lnTo>
                <a:lnTo>
                  <a:pt x="167378" y="0"/>
                </a:lnTo>
                <a:lnTo>
                  <a:pt x="0" y="0"/>
                </a:lnTo>
                <a:lnTo>
                  <a:pt x="0" y="113257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02591" y="5357083"/>
            <a:ext cx="174986" cy="1026148"/>
          </a:xfrm>
          <a:custGeom>
            <a:avLst/>
            <a:gdLst/>
            <a:ahLst/>
            <a:cxnLst/>
            <a:rect l="l" t="t" r="r" b="b"/>
            <a:pathLst>
              <a:path w="174986" h="1026148">
                <a:moveTo>
                  <a:pt x="174986" y="0"/>
                </a:moveTo>
                <a:lnTo>
                  <a:pt x="0" y="0"/>
                </a:lnTo>
                <a:lnTo>
                  <a:pt x="0" y="1026148"/>
                </a:lnTo>
                <a:lnTo>
                  <a:pt x="174986" y="1026148"/>
                </a:lnTo>
                <a:lnTo>
                  <a:pt x="17498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50374" y="5569904"/>
            <a:ext cx="167378" cy="813327"/>
          </a:xfrm>
          <a:custGeom>
            <a:avLst/>
            <a:gdLst/>
            <a:ahLst/>
            <a:cxnLst/>
            <a:rect l="l" t="t" r="r" b="b"/>
            <a:pathLst>
              <a:path w="167378" h="813327">
                <a:moveTo>
                  <a:pt x="167378" y="0"/>
                </a:moveTo>
                <a:lnTo>
                  <a:pt x="0" y="0"/>
                </a:lnTo>
                <a:lnTo>
                  <a:pt x="0" y="813327"/>
                </a:lnTo>
                <a:lnTo>
                  <a:pt x="167378" y="813327"/>
                </a:lnTo>
                <a:lnTo>
                  <a:pt x="16737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90549" y="5683922"/>
            <a:ext cx="174986" cy="699309"/>
          </a:xfrm>
          <a:custGeom>
            <a:avLst/>
            <a:gdLst/>
            <a:ahLst/>
            <a:cxnLst/>
            <a:rect l="l" t="t" r="r" b="b"/>
            <a:pathLst>
              <a:path w="174986" h="699309">
                <a:moveTo>
                  <a:pt x="174986" y="0"/>
                </a:moveTo>
                <a:lnTo>
                  <a:pt x="0" y="0"/>
                </a:lnTo>
                <a:lnTo>
                  <a:pt x="0" y="699309"/>
                </a:lnTo>
                <a:lnTo>
                  <a:pt x="174986" y="699309"/>
                </a:lnTo>
                <a:lnTo>
                  <a:pt x="17498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38332" y="5737131"/>
            <a:ext cx="167378" cy="646101"/>
          </a:xfrm>
          <a:custGeom>
            <a:avLst/>
            <a:gdLst/>
            <a:ahLst/>
            <a:cxnLst/>
            <a:rect l="l" t="t" r="r" b="b"/>
            <a:pathLst>
              <a:path w="167378" h="646101">
                <a:moveTo>
                  <a:pt x="167378" y="0"/>
                </a:moveTo>
                <a:lnTo>
                  <a:pt x="0" y="0"/>
                </a:lnTo>
                <a:lnTo>
                  <a:pt x="0" y="646101"/>
                </a:lnTo>
                <a:lnTo>
                  <a:pt x="167378" y="646101"/>
                </a:lnTo>
                <a:lnTo>
                  <a:pt x="16737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0276" y="6387033"/>
            <a:ext cx="4351832" cy="0"/>
          </a:xfrm>
          <a:custGeom>
            <a:avLst/>
            <a:gdLst/>
            <a:ahLst/>
            <a:cxnLst/>
            <a:rect l="l" t="t" r="r" b="b"/>
            <a:pathLst>
              <a:path w="4351832">
                <a:moveTo>
                  <a:pt x="0" y="0"/>
                </a:moveTo>
                <a:lnTo>
                  <a:pt x="4351832" y="0"/>
                </a:lnTo>
              </a:path>
            </a:pathLst>
          </a:custGeom>
          <a:ln w="7608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27576" y="4191918"/>
            <a:ext cx="437769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3200" algn="l"/>
                <a:tab pos="4364355" algn="l"/>
              </a:tabLst>
            </a:pPr>
            <a:r>
              <a:rPr sz="900" u="sng" dirty="0">
                <a:solidFill>
                  <a:srgbClr val="404040"/>
                </a:solidFill>
                <a:latin typeface="Calibri"/>
                <a:cs typeface="Calibri"/>
              </a:rPr>
              <a:t> 	</a:t>
            </a:r>
            <a:r>
              <a:rPr sz="900" u="sng" spc="-40" dirty="0">
                <a:solidFill>
                  <a:srgbClr val="404040"/>
                </a:solidFill>
                <a:latin typeface="Calibri"/>
                <a:cs typeface="Calibri"/>
              </a:rPr>
              <a:t>341</a:t>
            </a:r>
            <a:r>
              <a:rPr sz="900" u="sng" dirty="0">
                <a:solidFill>
                  <a:srgbClr val="404040"/>
                </a:solidFill>
                <a:latin typeface="Calibri"/>
                <a:cs typeface="Calibri"/>
              </a:rPr>
              <a:t> 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299328" y="6365036"/>
            <a:ext cx="5822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04925" y="6457693"/>
            <a:ext cx="41783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249855" y="6457693"/>
            <a:ext cx="41783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794785" y="6457693"/>
            <a:ext cx="41783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339779" y="6457693"/>
            <a:ext cx="96266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6895" algn="l"/>
              </a:tabLst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	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429639" y="6457693"/>
            <a:ext cx="150939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6895" algn="l"/>
                <a:tab pos="1102360" algn="l"/>
              </a:tabLst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	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	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8739" y="6537045"/>
            <a:ext cx="8953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63660" y="4574512"/>
            <a:ext cx="1854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276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908526" y="4862724"/>
            <a:ext cx="1854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227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453520" y="5051740"/>
            <a:ext cx="1854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194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98513" y="5160437"/>
            <a:ext cx="1854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176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543380" y="5373258"/>
            <a:ext cx="1854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139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088246" y="5486643"/>
            <a:ext cx="18605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120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633240" y="5540801"/>
            <a:ext cx="18605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111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64636" y="6309155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06624" y="6016509"/>
            <a:ext cx="1473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48613" y="5724180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48613" y="5431851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48613" y="5139154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48613" y="4846888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48613" y="4554495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48613" y="4261849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48613" y="3969584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918163" y="3673629"/>
            <a:ext cx="158051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25" dirty="0">
                <a:solidFill>
                  <a:srgbClr val="585858"/>
                </a:solidFill>
                <a:latin typeface="Calibri"/>
                <a:cs typeface="Calibri"/>
              </a:rPr>
              <a:t>Ц</a:t>
            </a:r>
            <a:r>
              <a:rPr sz="1350" spc="-2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1350" spc="1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350" spc="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585858"/>
                </a:solidFill>
                <a:latin typeface="Calibri"/>
                <a:cs typeface="Calibri"/>
              </a:rPr>
              <a:t>га</a:t>
            </a:r>
            <a:r>
              <a:rPr sz="1350" spc="25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350" spc="1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13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spc="2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1350" spc="1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135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350" spc="25" dirty="0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956428" y="859154"/>
            <a:ext cx="3865879" cy="223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2550" indent="-342900">
              <a:lnSpc>
                <a:spcPct val="100000"/>
              </a:lnSpc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Цена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тв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дом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ад</a:t>
            </a:r>
            <a:r>
              <a:rPr sz="1400" spc="-17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.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Прос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чна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авна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ена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2016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ни би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spc="-7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де 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 136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ра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5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го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шњи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endParaRPr sz="1400">
              <a:latin typeface="Arial"/>
              <a:cs typeface="Arial"/>
            </a:endParaRPr>
          </a:p>
          <a:p>
            <a:pPr marL="355600" marR="197485" indent="-342900">
              <a:lnSpc>
                <a:spcPct val="100000"/>
              </a:lnSpc>
              <a:spcBef>
                <a:spcPts val="335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Цена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2016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75%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жа 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оне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2012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ни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Про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ене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ће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ена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ф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endParaRPr sz="1400">
              <a:latin typeface="Arial"/>
              <a:cs typeface="Arial"/>
            </a:endParaRPr>
          </a:p>
          <a:p>
            <a:pPr marL="355600" marR="6350">
              <a:lnSpc>
                <a:spcPts val="1680"/>
              </a:lnSpc>
              <a:spcBef>
                <a:spcPts val="55"/>
              </a:spcBef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дне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три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ос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ти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6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жном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лне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413628" y="3121405"/>
            <a:ext cx="3011170" cy="141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6350" indent="-287020">
              <a:lnSpc>
                <a:spcPct val="100000"/>
              </a:lnSpc>
              <a:buClr>
                <a:srgbClr val="0033CC"/>
              </a:buClr>
              <a:buFont typeface="Wingdings"/>
              <a:buChar char=""/>
              <a:tabLst>
                <a:tab pos="299085" algn="l"/>
              </a:tabLst>
            </a:pP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Ст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ање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(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ла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 тра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ж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ња)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lr>
                <a:srgbClr val="0033CC"/>
              </a:buClr>
              <a:buFont typeface="Wingdings"/>
              <a:buChar char=""/>
              <a:tabLst>
                <a:tab pos="299085" algn="l"/>
              </a:tabLst>
            </a:pP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тна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дејс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  <a:p>
            <a:pPr marL="299085" marR="264795" indent="-287020">
              <a:lnSpc>
                <a:spcPct val="100099"/>
              </a:lnSpc>
              <a:spcBef>
                <a:spcPts val="334"/>
              </a:spcBef>
              <a:buClr>
                <a:srgbClr val="0033CC"/>
              </a:buClr>
              <a:buFont typeface="Wingdings"/>
              <a:buChar char=""/>
              <a:tabLst>
                <a:tab pos="29908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Огра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ча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ање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дње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ља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чланица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ОПЕ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-а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lr>
                <a:srgbClr val="0033CC"/>
              </a:buClr>
              <a:buFont typeface="Wingdings"/>
              <a:buChar char=""/>
              <a:tabLst>
                <a:tab pos="299085" algn="l"/>
              </a:tabLst>
            </a:pP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ови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гр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чи на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трж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: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Иран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956428" y="4828540"/>
            <a:ext cx="3873500" cy="154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4300" indent="-342900">
              <a:lnSpc>
                <a:spcPct val="100000"/>
              </a:lnSpc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Цени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тр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13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да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орасте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 100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 489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4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не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да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се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п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оно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ч</a:t>
            </a:r>
            <a:r>
              <a:rPr sz="1400" spc="-5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и 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endParaRPr sz="14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335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Пре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spc="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лним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дац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авна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ц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ена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до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краја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ће</a:t>
            </a:r>
            <a:r>
              <a:rPr sz="14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ти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во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 У</a:t>
            </a:r>
            <a:r>
              <a:rPr sz="1400" spc="-4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Д </a:t>
            </a:r>
            <a:r>
              <a:rPr sz="1400" spc="-110" dirty="0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10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ш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ена</a:t>
            </a:r>
            <a:r>
              <a:rPr sz="14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оја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ла</a:t>
            </a:r>
            <a:r>
              <a:rPr sz="14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2000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19278" y="1524888"/>
            <a:ext cx="118745" cy="13735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У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УСД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за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х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љ</a:t>
            </a:r>
            <a:r>
              <a:rPr sz="700" spc="-5" dirty="0">
                <a:latin typeface="Arial"/>
                <a:cs typeface="Arial"/>
              </a:rPr>
              <a:t>а</a:t>
            </a:r>
            <a:r>
              <a:rPr sz="700" dirty="0">
                <a:latin typeface="Arial"/>
                <a:cs typeface="Arial"/>
              </a:rPr>
              <a:t>ду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мет</a:t>
            </a:r>
            <a:r>
              <a:rPr sz="700" spc="-5" dirty="0">
                <a:latin typeface="Arial"/>
                <a:cs typeface="Arial"/>
              </a:rPr>
              <a:t>ар</a:t>
            </a:r>
            <a:r>
              <a:rPr sz="700" dirty="0">
                <a:latin typeface="Arial"/>
                <a:cs typeface="Arial"/>
              </a:rPr>
              <a:t>а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к</a:t>
            </a:r>
            <a:r>
              <a:rPr sz="700" spc="-25" dirty="0">
                <a:latin typeface="Arial"/>
                <a:cs typeface="Arial"/>
              </a:rPr>
              <a:t>у</a:t>
            </a:r>
            <a:r>
              <a:rPr sz="700" spc="-5" dirty="0">
                <a:latin typeface="Arial"/>
                <a:cs typeface="Arial"/>
              </a:rPr>
              <a:t>б</a:t>
            </a:r>
            <a:r>
              <a:rPr sz="700" dirty="0">
                <a:latin typeface="Arial"/>
                <a:cs typeface="Arial"/>
              </a:rPr>
              <a:t>н</a:t>
            </a:r>
            <a:r>
              <a:rPr sz="700" spc="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х</a:t>
            </a:r>
            <a:endParaRPr sz="7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14706" y="4581093"/>
            <a:ext cx="118745" cy="13735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У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УСД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за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х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љ</a:t>
            </a:r>
            <a:r>
              <a:rPr sz="700" spc="-5" dirty="0">
                <a:latin typeface="Arial"/>
                <a:cs typeface="Arial"/>
              </a:rPr>
              <a:t>а</a:t>
            </a:r>
            <a:r>
              <a:rPr sz="700" dirty="0">
                <a:latin typeface="Arial"/>
                <a:cs typeface="Arial"/>
              </a:rPr>
              <a:t>ду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мет</a:t>
            </a:r>
            <a:r>
              <a:rPr sz="700" spc="-5" dirty="0">
                <a:latin typeface="Arial"/>
                <a:cs typeface="Arial"/>
              </a:rPr>
              <a:t>ар</a:t>
            </a:r>
            <a:r>
              <a:rPr sz="700" dirty="0">
                <a:latin typeface="Arial"/>
                <a:cs typeface="Arial"/>
              </a:rPr>
              <a:t>а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к</a:t>
            </a:r>
            <a:r>
              <a:rPr sz="700" spc="-25" dirty="0">
                <a:latin typeface="Arial"/>
                <a:cs typeface="Arial"/>
              </a:rPr>
              <a:t>у</a:t>
            </a:r>
            <a:r>
              <a:rPr sz="700" spc="-5" dirty="0">
                <a:latin typeface="Arial"/>
                <a:cs typeface="Arial"/>
              </a:rPr>
              <a:t>б</a:t>
            </a:r>
            <a:r>
              <a:rPr sz="700" dirty="0">
                <a:latin typeface="Arial"/>
                <a:cs typeface="Arial"/>
              </a:rPr>
              <a:t>н</a:t>
            </a:r>
            <a:r>
              <a:rPr sz="700" spc="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х</a:t>
            </a:r>
            <a:endParaRPr sz="700">
              <a:latin typeface="Arial"/>
              <a:cs typeface="Arial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636468" y="1173757"/>
          <a:ext cx="4237705" cy="2051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647"/>
                <a:gridCol w="601039"/>
                <a:gridCol w="608647"/>
                <a:gridCol w="601039"/>
                <a:gridCol w="608647"/>
                <a:gridCol w="601039"/>
                <a:gridCol w="608647"/>
              </a:tblGrid>
              <a:tr h="341989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BEBEBE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1989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BEBEBE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</a:pPr>
                      <a:r>
                        <a:rPr sz="900" spc="-4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489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1989"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BEBEBE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2002"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BEBEBE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1989"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BEBEBE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spc="-3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125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900" spc="-4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136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1989"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BEBEBE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15">
                      <a:solidFill>
                        <a:srgbClr val="D9D9D9"/>
                      </a:solidFill>
                      <a:prstDash val="solid"/>
                    </a:lnL>
                    <a:lnR w="7615">
                      <a:solidFill>
                        <a:srgbClr val="D9D9D9"/>
                      </a:solidFill>
                      <a:prstDash val="solid"/>
                    </a:lnR>
                    <a:lnT w="7607">
                      <a:solidFill>
                        <a:srgbClr val="D9D9D9"/>
                      </a:solidFill>
                      <a:prstDash val="solid"/>
                    </a:lnT>
                    <a:lnB w="7607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0">
              <a:lnSpc>
                <a:spcPct val="100000"/>
              </a:lnSpc>
            </a:pPr>
            <a:r>
              <a:rPr sz="2000" dirty="0">
                <a:solidFill>
                  <a:srgbClr val="0033CC"/>
                </a:solidFill>
              </a:rPr>
              <a:t>Бр</a:t>
            </a:r>
            <a:r>
              <a:rPr sz="2000" spc="-10" dirty="0">
                <a:solidFill>
                  <a:srgbClr val="0033CC"/>
                </a:solidFill>
              </a:rPr>
              <a:t>о</a:t>
            </a:r>
            <a:r>
              <a:rPr sz="2000" dirty="0">
                <a:solidFill>
                  <a:srgbClr val="0033CC"/>
                </a:solidFill>
              </a:rPr>
              <a:t>ј</a:t>
            </a:r>
            <a:r>
              <a:rPr sz="2000" spc="-15" dirty="0">
                <a:solidFill>
                  <a:srgbClr val="0033CC"/>
                </a:solidFill>
              </a:rPr>
              <a:t> </a:t>
            </a:r>
            <a:r>
              <a:rPr sz="2000" spc="-20" dirty="0">
                <a:solidFill>
                  <a:srgbClr val="0033CC"/>
                </a:solidFill>
              </a:rPr>
              <a:t>к</a:t>
            </a:r>
            <a:r>
              <a:rPr sz="2000" dirty="0">
                <a:solidFill>
                  <a:srgbClr val="0033CC"/>
                </a:solidFill>
              </a:rPr>
              <a:t>орисни</a:t>
            </a:r>
            <a:r>
              <a:rPr sz="2000" spc="-10" dirty="0">
                <a:solidFill>
                  <a:srgbClr val="0033CC"/>
                </a:solidFill>
              </a:rPr>
              <a:t>к</a:t>
            </a:r>
            <a:r>
              <a:rPr sz="2000" dirty="0">
                <a:solidFill>
                  <a:srgbClr val="0033CC"/>
                </a:solidFill>
              </a:rPr>
              <a:t>а</a:t>
            </a:r>
            <a:r>
              <a:rPr sz="2000" spc="-4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га</a:t>
            </a:r>
            <a:r>
              <a:rPr sz="2000" spc="25" dirty="0">
                <a:solidFill>
                  <a:srgbClr val="0033CC"/>
                </a:solidFill>
              </a:rPr>
              <a:t>с</a:t>
            </a:r>
            <a:r>
              <a:rPr sz="2000" dirty="0">
                <a:solidFill>
                  <a:srgbClr val="0033CC"/>
                </a:solidFill>
              </a:rPr>
              <a:t>а</a:t>
            </a:r>
            <a:r>
              <a:rPr sz="2000" spc="-2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и</a:t>
            </a:r>
            <a:r>
              <a:rPr sz="2000" spc="-30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реали</a:t>
            </a:r>
            <a:r>
              <a:rPr sz="2000" spc="-55" dirty="0">
                <a:solidFill>
                  <a:srgbClr val="0033CC"/>
                </a:solidFill>
              </a:rPr>
              <a:t>з</a:t>
            </a:r>
            <a:r>
              <a:rPr sz="2000" dirty="0">
                <a:solidFill>
                  <a:srgbClr val="0033CC"/>
                </a:solidFill>
              </a:rPr>
              <a:t>о</a:t>
            </a:r>
            <a:r>
              <a:rPr sz="2000" spc="-25" dirty="0">
                <a:solidFill>
                  <a:srgbClr val="0033CC"/>
                </a:solidFill>
              </a:rPr>
              <a:t>в</a:t>
            </a:r>
            <a:r>
              <a:rPr sz="2000" dirty="0">
                <a:solidFill>
                  <a:srgbClr val="0033CC"/>
                </a:solidFill>
              </a:rPr>
              <a:t>ане</a:t>
            </a:r>
            <a:r>
              <a:rPr sz="2000" spc="-30" dirty="0">
                <a:solidFill>
                  <a:srgbClr val="0033CC"/>
                </a:solidFill>
              </a:rPr>
              <a:t> </a:t>
            </a:r>
            <a:r>
              <a:rPr sz="2000" spc="-20" dirty="0">
                <a:solidFill>
                  <a:srgbClr val="0033CC"/>
                </a:solidFill>
              </a:rPr>
              <a:t>к</a:t>
            </a:r>
            <a:r>
              <a:rPr sz="2000" spc="-55" dirty="0">
                <a:solidFill>
                  <a:srgbClr val="0033CC"/>
                </a:solidFill>
              </a:rPr>
              <a:t>о</a:t>
            </a:r>
            <a:r>
              <a:rPr sz="2000" dirty="0">
                <a:solidFill>
                  <a:srgbClr val="0033CC"/>
                </a:solidFill>
              </a:rPr>
              <a:t>личина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68580" y="547166"/>
            <a:ext cx="8951976" cy="152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13" y="582930"/>
            <a:ext cx="8857615" cy="46228"/>
          </a:xfrm>
          <a:custGeom>
            <a:avLst/>
            <a:gdLst/>
            <a:ahLst/>
            <a:cxnLst/>
            <a:rect l="l" t="t" r="r" b="b"/>
            <a:pathLst>
              <a:path w="8857615" h="46228">
                <a:moveTo>
                  <a:pt x="0" y="46228"/>
                </a:moveTo>
                <a:lnTo>
                  <a:pt x="8857615" y="0"/>
                </a:lnTo>
              </a:path>
            </a:pathLst>
          </a:custGeom>
          <a:ln w="25908">
            <a:solidFill>
              <a:srgbClr val="0066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251" y="1050029"/>
            <a:ext cx="4564638" cy="2674627"/>
          </a:xfrm>
          <a:custGeom>
            <a:avLst/>
            <a:gdLst/>
            <a:ahLst/>
            <a:cxnLst/>
            <a:rect l="l" t="t" r="r" b="b"/>
            <a:pathLst>
              <a:path w="4564638" h="2674627">
                <a:moveTo>
                  <a:pt x="0" y="2674626"/>
                </a:moveTo>
                <a:lnTo>
                  <a:pt x="4564638" y="2674627"/>
                </a:lnTo>
                <a:lnTo>
                  <a:pt x="4564638" y="0"/>
                </a:lnTo>
                <a:lnTo>
                  <a:pt x="0" y="0"/>
                </a:lnTo>
                <a:lnTo>
                  <a:pt x="0" y="2674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2056" y="2603897"/>
            <a:ext cx="201604" cy="0"/>
          </a:xfrm>
          <a:custGeom>
            <a:avLst/>
            <a:gdLst/>
            <a:ahLst/>
            <a:cxnLst/>
            <a:rect l="l" t="t" r="r" b="b"/>
            <a:pathLst>
              <a:path w="201604">
                <a:moveTo>
                  <a:pt x="0" y="0"/>
                </a:moveTo>
                <a:lnTo>
                  <a:pt x="201604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6261" y="2603897"/>
            <a:ext cx="403209" cy="0"/>
          </a:xfrm>
          <a:custGeom>
            <a:avLst/>
            <a:gdLst/>
            <a:ahLst/>
            <a:cxnLst/>
            <a:rect l="l" t="t" r="r" b="b"/>
            <a:pathLst>
              <a:path w="403209">
                <a:moveTo>
                  <a:pt x="0" y="0"/>
                </a:moveTo>
                <a:lnTo>
                  <a:pt x="403209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0465" y="2603896"/>
            <a:ext cx="403209" cy="0"/>
          </a:xfrm>
          <a:custGeom>
            <a:avLst/>
            <a:gdLst/>
            <a:ahLst/>
            <a:cxnLst/>
            <a:rect l="l" t="t" r="r" b="b"/>
            <a:pathLst>
              <a:path w="403209">
                <a:moveTo>
                  <a:pt x="0" y="0"/>
                </a:moveTo>
                <a:lnTo>
                  <a:pt x="403209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4670" y="2603896"/>
            <a:ext cx="403209" cy="0"/>
          </a:xfrm>
          <a:custGeom>
            <a:avLst/>
            <a:gdLst/>
            <a:ahLst/>
            <a:cxnLst/>
            <a:rect l="l" t="t" r="r" b="b"/>
            <a:pathLst>
              <a:path w="403209">
                <a:moveTo>
                  <a:pt x="0" y="0"/>
                </a:moveTo>
                <a:lnTo>
                  <a:pt x="403209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8875" y="2603896"/>
            <a:ext cx="403209" cy="0"/>
          </a:xfrm>
          <a:custGeom>
            <a:avLst/>
            <a:gdLst/>
            <a:ahLst/>
            <a:cxnLst/>
            <a:rect l="l" t="t" r="r" b="b"/>
            <a:pathLst>
              <a:path w="403209">
                <a:moveTo>
                  <a:pt x="0" y="0"/>
                </a:moveTo>
                <a:lnTo>
                  <a:pt x="403209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889" y="2603896"/>
            <a:ext cx="787400" cy="0"/>
          </a:xfrm>
          <a:custGeom>
            <a:avLst/>
            <a:gdLst/>
            <a:ahLst/>
            <a:cxnLst/>
            <a:rect l="l" t="t" r="r" b="b"/>
            <a:pathLst>
              <a:path w="787400">
                <a:moveTo>
                  <a:pt x="0" y="0"/>
                </a:moveTo>
                <a:lnTo>
                  <a:pt x="787400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2056" y="2056814"/>
            <a:ext cx="201604" cy="0"/>
          </a:xfrm>
          <a:custGeom>
            <a:avLst/>
            <a:gdLst/>
            <a:ahLst/>
            <a:cxnLst/>
            <a:rect l="l" t="t" r="r" b="b"/>
            <a:pathLst>
              <a:path w="201604">
                <a:moveTo>
                  <a:pt x="0" y="0"/>
                </a:moveTo>
                <a:lnTo>
                  <a:pt x="201604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6261" y="2056814"/>
            <a:ext cx="403209" cy="0"/>
          </a:xfrm>
          <a:custGeom>
            <a:avLst/>
            <a:gdLst/>
            <a:ahLst/>
            <a:cxnLst/>
            <a:rect l="l" t="t" r="r" b="b"/>
            <a:pathLst>
              <a:path w="403209">
                <a:moveTo>
                  <a:pt x="0" y="0"/>
                </a:moveTo>
                <a:lnTo>
                  <a:pt x="403209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80465" y="2056813"/>
            <a:ext cx="403209" cy="0"/>
          </a:xfrm>
          <a:custGeom>
            <a:avLst/>
            <a:gdLst/>
            <a:ahLst/>
            <a:cxnLst/>
            <a:rect l="l" t="t" r="r" b="b"/>
            <a:pathLst>
              <a:path w="403209">
                <a:moveTo>
                  <a:pt x="0" y="0"/>
                </a:moveTo>
                <a:lnTo>
                  <a:pt x="403209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4670" y="2056813"/>
            <a:ext cx="403209" cy="0"/>
          </a:xfrm>
          <a:custGeom>
            <a:avLst/>
            <a:gdLst/>
            <a:ahLst/>
            <a:cxnLst/>
            <a:rect l="l" t="t" r="r" b="b"/>
            <a:pathLst>
              <a:path w="403209">
                <a:moveTo>
                  <a:pt x="0" y="0"/>
                </a:moveTo>
                <a:lnTo>
                  <a:pt x="403209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8889" y="2056813"/>
            <a:ext cx="1373195" cy="0"/>
          </a:xfrm>
          <a:custGeom>
            <a:avLst/>
            <a:gdLst/>
            <a:ahLst/>
            <a:cxnLst/>
            <a:rect l="l" t="t" r="r" b="b"/>
            <a:pathLst>
              <a:path w="1373195">
                <a:moveTo>
                  <a:pt x="0" y="0"/>
                </a:moveTo>
                <a:lnTo>
                  <a:pt x="1373195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889" y="1517328"/>
            <a:ext cx="3514771" cy="0"/>
          </a:xfrm>
          <a:custGeom>
            <a:avLst/>
            <a:gdLst/>
            <a:ahLst/>
            <a:cxnLst/>
            <a:rect l="l" t="t" r="r" b="b"/>
            <a:pathLst>
              <a:path w="3514771">
                <a:moveTo>
                  <a:pt x="0" y="0"/>
                </a:moveTo>
                <a:lnTo>
                  <a:pt x="3514771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0494" y="2668482"/>
            <a:ext cx="182585" cy="478697"/>
          </a:xfrm>
          <a:custGeom>
            <a:avLst/>
            <a:gdLst/>
            <a:ahLst/>
            <a:cxnLst/>
            <a:rect l="l" t="t" r="r" b="b"/>
            <a:pathLst>
              <a:path w="182585" h="478697">
                <a:moveTo>
                  <a:pt x="182585" y="0"/>
                </a:moveTo>
                <a:lnTo>
                  <a:pt x="0" y="0"/>
                </a:lnTo>
                <a:lnTo>
                  <a:pt x="0" y="478697"/>
                </a:lnTo>
                <a:lnTo>
                  <a:pt x="182585" y="478697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6289" y="2493719"/>
            <a:ext cx="182585" cy="653460"/>
          </a:xfrm>
          <a:custGeom>
            <a:avLst/>
            <a:gdLst/>
            <a:ahLst/>
            <a:cxnLst/>
            <a:rect l="l" t="t" r="r" b="b"/>
            <a:pathLst>
              <a:path w="182585" h="653460">
                <a:moveTo>
                  <a:pt x="182585" y="0"/>
                </a:moveTo>
                <a:lnTo>
                  <a:pt x="0" y="0"/>
                </a:lnTo>
                <a:lnTo>
                  <a:pt x="0" y="653459"/>
                </a:lnTo>
                <a:lnTo>
                  <a:pt x="182585" y="653460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2085" y="2030219"/>
            <a:ext cx="182585" cy="1116960"/>
          </a:xfrm>
          <a:custGeom>
            <a:avLst/>
            <a:gdLst/>
            <a:ahLst/>
            <a:cxnLst/>
            <a:rect l="l" t="t" r="r" b="b"/>
            <a:pathLst>
              <a:path w="182585" h="1116960">
                <a:moveTo>
                  <a:pt x="182585" y="0"/>
                </a:moveTo>
                <a:lnTo>
                  <a:pt x="0" y="0"/>
                </a:lnTo>
                <a:lnTo>
                  <a:pt x="0" y="1116960"/>
                </a:lnTo>
                <a:lnTo>
                  <a:pt x="182585" y="1116960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97880" y="2015022"/>
            <a:ext cx="182585" cy="1132157"/>
          </a:xfrm>
          <a:custGeom>
            <a:avLst/>
            <a:gdLst/>
            <a:ahLst/>
            <a:cxnLst/>
            <a:rect l="l" t="t" r="r" b="b"/>
            <a:pathLst>
              <a:path w="182585" h="1132157">
                <a:moveTo>
                  <a:pt x="182585" y="0"/>
                </a:moveTo>
                <a:lnTo>
                  <a:pt x="0" y="0"/>
                </a:lnTo>
                <a:lnTo>
                  <a:pt x="0" y="1132157"/>
                </a:lnTo>
                <a:lnTo>
                  <a:pt x="182585" y="1132157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3675" y="1946637"/>
            <a:ext cx="182585" cy="1200542"/>
          </a:xfrm>
          <a:custGeom>
            <a:avLst/>
            <a:gdLst/>
            <a:ahLst/>
            <a:cxnLst/>
            <a:rect l="l" t="t" r="r" b="b"/>
            <a:pathLst>
              <a:path w="182585" h="1200542">
                <a:moveTo>
                  <a:pt x="182585" y="0"/>
                </a:moveTo>
                <a:lnTo>
                  <a:pt x="0" y="0"/>
                </a:lnTo>
                <a:lnTo>
                  <a:pt x="0" y="1200542"/>
                </a:lnTo>
                <a:lnTo>
                  <a:pt x="182585" y="1200542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9471" y="1726284"/>
            <a:ext cx="182585" cy="1420895"/>
          </a:xfrm>
          <a:custGeom>
            <a:avLst/>
            <a:gdLst/>
            <a:ahLst/>
            <a:cxnLst/>
            <a:rect l="l" t="t" r="r" b="b"/>
            <a:pathLst>
              <a:path w="182585" h="1420895">
                <a:moveTo>
                  <a:pt x="182585" y="0"/>
                </a:moveTo>
                <a:lnTo>
                  <a:pt x="0" y="0"/>
                </a:lnTo>
                <a:lnTo>
                  <a:pt x="0" y="1420895"/>
                </a:lnTo>
                <a:lnTo>
                  <a:pt x="182585" y="1420895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889" y="3143380"/>
            <a:ext cx="3514771" cy="0"/>
          </a:xfrm>
          <a:custGeom>
            <a:avLst/>
            <a:gdLst/>
            <a:ahLst/>
            <a:cxnLst/>
            <a:rect l="l" t="t" r="r" b="b"/>
            <a:pathLst>
              <a:path w="3514771">
                <a:moveTo>
                  <a:pt x="0" y="0"/>
                </a:moveTo>
                <a:lnTo>
                  <a:pt x="3514771" y="0"/>
                </a:lnTo>
              </a:path>
            </a:pathLst>
          </a:custGeom>
          <a:ln w="7605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1787" y="1847858"/>
            <a:ext cx="2928976" cy="1018181"/>
          </a:xfrm>
          <a:custGeom>
            <a:avLst/>
            <a:gdLst/>
            <a:ahLst/>
            <a:cxnLst/>
            <a:rect l="l" t="t" r="r" b="b"/>
            <a:pathLst>
              <a:path w="2928976" h="1018181">
                <a:moveTo>
                  <a:pt x="0" y="1018181"/>
                </a:moveTo>
                <a:lnTo>
                  <a:pt x="585795" y="607869"/>
                </a:lnTo>
                <a:lnTo>
                  <a:pt x="1171590" y="638263"/>
                </a:lnTo>
                <a:lnTo>
                  <a:pt x="1757385" y="402713"/>
                </a:lnTo>
                <a:lnTo>
                  <a:pt x="2343181" y="220352"/>
                </a:lnTo>
                <a:lnTo>
                  <a:pt x="2928976" y="0"/>
                </a:lnTo>
              </a:path>
            </a:pathLst>
          </a:custGeom>
          <a:ln w="30397">
            <a:solidFill>
              <a:srgbClr val="EC7C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56725" y="3067389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56725" y="2522839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56725" y="1978352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56725" y="1433802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8418" y="3067389"/>
            <a:ext cx="1473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8418" y="2522839"/>
            <a:ext cx="1473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8418" y="1978352"/>
            <a:ext cx="1473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90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0409" y="1433802"/>
            <a:ext cx="19748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7824" y="3215873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5103" y="1538499"/>
            <a:ext cx="172085" cy="6750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у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585858"/>
                </a:solidFill>
                <a:latin typeface="Calibri"/>
                <a:cs typeface="Calibri"/>
              </a:rPr>
              <a:t>х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000" spc="15" dirty="0">
                <a:solidFill>
                  <a:srgbClr val="585858"/>
                </a:solidFill>
                <a:latin typeface="Calibri"/>
                <a:cs typeface="Calibri"/>
              </a:rPr>
              <a:t>љ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1000" spc="-30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1000" spc="30" dirty="0">
                <a:solidFill>
                  <a:srgbClr val="585858"/>
                </a:solidFill>
                <a:latin typeface="Calibri"/>
                <a:cs typeface="Calibri"/>
              </a:rPr>
              <a:t>м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73035" y="3511901"/>
            <a:ext cx="243447" cy="68385"/>
          </a:xfrm>
          <a:custGeom>
            <a:avLst/>
            <a:gdLst/>
            <a:ahLst/>
            <a:cxnLst/>
            <a:rect l="l" t="t" r="r" b="b"/>
            <a:pathLst>
              <a:path w="243447" h="68385">
                <a:moveTo>
                  <a:pt x="0" y="68385"/>
                </a:moveTo>
                <a:lnTo>
                  <a:pt x="243447" y="68385"/>
                </a:lnTo>
                <a:lnTo>
                  <a:pt x="243447" y="0"/>
                </a:lnTo>
                <a:lnTo>
                  <a:pt x="0" y="0"/>
                </a:lnTo>
                <a:lnTo>
                  <a:pt x="0" y="6838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45726" y="3542295"/>
            <a:ext cx="243447" cy="0"/>
          </a:xfrm>
          <a:custGeom>
            <a:avLst/>
            <a:gdLst/>
            <a:ahLst/>
            <a:cxnLst/>
            <a:rect l="l" t="t" r="r" b="b"/>
            <a:pathLst>
              <a:path w="243447">
                <a:moveTo>
                  <a:pt x="0" y="0"/>
                </a:moveTo>
                <a:lnTo>
                  <a:pt x="243447" y="0"/>
                </a:lnTo>
              </a:path>
            </a:pathLst>
          </a:custGeom>
          <a:ln w="30393">
            <a:solidFill>
              <a:srgbClr val="EC7C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494570" y="3215873"/>
            <a:ext cx="2018664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86740" algn="l"/>
                <a:tab pos="1172845" algn="l"/>
                <a:tab pos="1759585" algn="l"/>
              </a:tabLst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	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	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	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14"/>
              </a:spcBef>
            </a:pPr>
            <a:endParaRPr sz="900"/>
          </a:p>
          <a:p>
            <a:pPr marL="104139" algn="ctr">
              <a:lnSpc>
                <a:spcPct val="100000"/>
              </a:lnSpc>
              <a:tabLst>
                <a:tab pos="1181100" algn="l"/>
              </a:tabLst>
            </a:pPr>
            <a:r>
              <a:rPr sz="900" spc="15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м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ћ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а	</a:t>
            </a:r>
            <a:r>
              <a:rPr sz="900" spc="15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у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ј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41555" y="3215874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30241" y="1137556"/>
            <a:ext cx="15367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>
                <a:solidFill>
                  <a:srgbClr val="5B9BD4"/>
                </a:solidFill>
                <a:latin typeface="Calibri"/>
                <a:cs typeface="Calibri"/>
              </a:rPr>
              <a:t>Б</a:t>
            </a:r>
            <a:r>
              <a:rPr sz="1350" spc="5" dirty="0">
                <a:solidFill>
                  <a:srgbClr val="5B9BD4"/>
                </a:solidFill>
                <a:latin typeface="Calibri"/>
                <a:cs typeface="Calibri"/>
              </a:rPr>
              <a:t>р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spc="5" dirty="0">
                <a:solidFill>
                  <a:srgbClr val="5B9BD4"/>
                </a:solidFill>
                <a:latin typeface="Calibri"/>
                <a:cs typeface="Calibri"/>
              </a:rPr>
              <a:t>ј</a:t>
            </a:r>
            <a:r>
              <a:rPr sz="1350" spc="8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к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spc="5" dirty="0">
                <a:solidFill>
                  <a:srgbClr val="5B9BD4"/>
                </a:solidFill>
                <a:latin typeface="Calibri"/>
                <a:cs typeface="Calibri"/>
              </a:rPr>
              <a:t>р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с</a:t>
            </a:r>
            <a:r>
              <a:rPr sz="1350" spc="-10" dirty="0">
                <a:solidFill>
                  <a:srgbClr val="5B9BD4"/>
                </a:solidFill>
                <a:latin typeface="Calibri"/>
                <a:cs typeface="Calibri"/>
              </a:rPr>
              <a:t>н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к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50" spc="11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га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с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28742" y="961415"/>
            <a:ext cx="3916679" cy="412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04800" indent="-342900">
              <a:lnSpc>
                <a:spcPct val="100099"/>
              </a:lnSpc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spc="-4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ада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чео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пери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поновне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асифи</a:t>
            </a:r>
            <a:r>
              <a:rPr sz="1500" spc="3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ације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ој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ори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ни</a:t>
            </a:r>
            <a:r>
              <a:rPr sz="1500" spc="3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се 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ећао:</a:t>
            </a:r>
            <a:endParaRPr sz="1500">
              <a:latin typeface="Arial"/>
              <a:cs typeface="Arial"/>
            </a:endParaRPr>
          </a:p>
          <a:p>
            <a:pPr marL="756285" marR="132715" lvl="1" indent="-287020">
              <a:lnSpc>
                <a:spcPct val="100000"/>
              </a:lnSpc>
              <a:spcBef>
                <a:spcPts val="360"/>
              </a:spcBef>
              <a:buClr>
                <a:srgbClr val="0033CC"/>
              </a:buClr>
              <a:buFont typeface="Wingdings"/>
              <a:buChar char=""/>
              <a:tabLst>
                <a:tab pos="75628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Физич</a:t>
            </a:r>
            <a:r>
              <a:rPr sz="1500" spc="3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ли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78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х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иљада</a:t>
            </a:r>
            <a:r>
              <a:rPr sz="15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96 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х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иљада</a:t>
            </a:r>
            <a:r>
              <a:rPr sz="15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или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за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22%</a:t>
            </a:r>
            <a:endParaRPr sz="15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60"/>
              </a:spcBef>
              <a:buClr>
                <a:srgbClr val="0033CC"/>
              </a:buClr>
              <a:buFont typeface="Wingdings"/>
              <a:buChar char=""/>
              <a:tabLst>
                <a:tab pos="75628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Пр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лица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са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105" dirty="0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100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1480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или</a:t>
            </a:r>
            <a:endParaRPr sz="15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34%</a:t>
            </a:r>
            <a:endParaRPr sz="1500">
              <a:latin typeface="Arial"/>
              <a:cs typeface="Arial"/>
            </a:endParaRPr>
          </a:p>
          <a:p>
            <a:pPr marL="355600" marR="283210" indent="-342900">
              <a:lnSpc>
                <a:spcPct val="100000"/>
              </a:lnSpc>
              <a:spcBef>
                <a:spcPts val="360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ањ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31.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2.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015</a:t>
            </a:r>
            <a:r>
              <a:rPr sz="15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дине 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</a:t>
            </a:r>
            <a:r>
              <a:rPr sz="15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ој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ори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ни</a:t>
            </a:r>
            <a:r>
              <a:rPr sz="1500" spc="3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оји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 сна</a:t>
            </a:r>
            <a:r>
              <a:rPr sz="1500" spc="-70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ају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пре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ЈП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Ср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ија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је износио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97.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5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99</a:t>
            </a:r>
            <a:endParaRPr sz="1500">
              <a:latin typeface="Arial"/>
              <a:cs typeface="Arial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360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ећање је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ост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арено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ма </a:t>
            </a:r>
            <a:r>
              <a:rPr sz="1500" spc="3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ада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им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оријски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ма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сим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лну 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ену</a:t>
            </a:r>
            <a:endParaRPr sz="1500">
              <a:latin typeface="Arial"/>
              <a:cs typeface="Arial"/>
            </a:endParaRPr>
          </a:p>
          <a:p>
            <a:pPr marL="355600" marR="175895" indent="-342900">
              <a:lnSpc>
                <a:spcPct val="100099"/>
              </a:lnSpc>
              <a:spcBef>
                <a:spcPts val="355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 пад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ц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ена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2016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 2017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реално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чеки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ти по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ећање б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оја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ори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ни</a:t>
            </a:r>
            <a:r>
              <a:rPr sz="1500" spc="3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28742" y="5397703"/>
            <a:ext cx="3914140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ф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3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т ниже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ене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ре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ф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ао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се 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ећаном</a:t>
            </a:r>
            <a:r>
              <a:rPr sz="15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оби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је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 стр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не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ЈП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Ср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ија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ри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ду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013</a:t>
            </a:r>
            <a:r>
              <a:rPr sz="1500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– 2015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86511" y="3662126"/>
            <a:ext cx="4563084" cy="2735500"/>
          </a:xfrm>
          <a:custGeom>
            <a:avLst/>
            <a:gdLst/>
            <a:ahLst/>
            <a:cxnLst/>
            <a:rect l="l" t="t" r="r" b="b"/>
            <a:pathLst>
              <a:path w="4563084" h="2735500">
                <a:moveTo>
                  <a:pt x="0" y="2735500"/>
                </a:moveTo>
                <a:lnTo>
                  <a:pt x="4563084" y="2735500"/>
                </a:lnTo>
                <a:lnTo>
                  <a:pt x="4563084" y="0"/>
                </a:lnTo>
                <a:lnTo>
                  <a:pt x="0" y="0"/>
                </a:lnTo>
                <a:lnTo>
                  <a:pt x="0" y="2735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48789" y="5778338"/>
            <a:ext cx="460110" cy="0"/>
          </a:xfrm>
          <a:custGeom>
            <a:avLst/>
            <a:gdLst/>
            <a:ahLst/>
            <a:cxnLst/>
            <a:rect l="l" t="t" r="r" b="b"/>
            <a:pathLst>
              <a:path w="460110">
                <a:moveTo>
                  <a:pt x="0" y="0"/>
                </a:moveTo>
                <a:lnTo>
                  <a:pt x="460110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02679" y="5778338"/>
            <a:ext cx="927827" cy="0"/>
          </a:xfrm>
          <a:custGeom>
            <a:avLst/>
            <a:gdLst/>
            <a:ahLst/>
            <a:cxnLst/>
            <a:rect l="l" t="t" r="r" b="b"/>
            <a:pathLst>
              <a:path w="927827">
                <a:moveTo>
                  <a:pt x="0" y="0"/>
                </a:moveTo>
                <a:lnTo>
                  <a:pt x="927827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56570" y="5778338"/>
            <a:ext cx="927827" cy="0"/>
          </a:xfrm>
          <a:custGeom>
            <a:avLst/>
            <a:gdLst/>
            <a:ahLst/>
            <a:cxnLst/>
            <a:rect l="l" t="t" r="r" b="b"/>
            <a:pathLst>
              <a:path w="927827">
                <a:moveTo>
                  <a:pt x="0" y="0"/>
                </a:moveTo>
                <a:lnTo>
                  <a:pt x="927827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8176" y="5778338"/>
            <a:ext cx="460110" cy="0"/>
          </a:xfrm>
          <a:custGeom>
            <a:avLst/>
            <a:gdLst/>
            <a:ahLst/>
            <a:cxnLst/>
            <a:rect l="l" t="t" r="r" b="b"/>
            <a:pathLst>
              <a:path w="460110">
                <a:moveTo>
                  <a:pt x="0" y="0"/>
                </a:moveTo>
                <a:lnTo>
                  <a:pt x="460110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48789" y="5443999"/>
            <a:ext cx="460110" cy="0"/>
          </a:xfrm>
          <a:custGeom>
            <a:avLst/>
            <a:gdLst/>
            <a:ahLst/>
            <a:cxnLst/>
            <a:rect l="l" t="t" r="r" b="b"/>
            <a:pathLst>
              <a:path w="460110">
                <a:moveTo>
                  <a:pt x="0" y="0"/>
                </a:moveTo>
                <a:lnTo>
                  <a:pt x="460110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02679" y="5443999"/>
            <a:ext cx="927827" cy="0"/>
          </a:xfrm>
          <a:custGeom>
            <a:avLst/>
            <a:gdLst/>
            <a:ahLst/>
            <a:cxnLst/>
            <a:rect l="l" t="t" r="r" b="b"/>
            <a:pathLst>
              <a:path w="927827">
                <a:moveTo>
                  <a:pt x="0" y="0"/>
                </a:moveTo>
                <a:lnTo>
                  <a:pt x="927827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8176" y="5443999"/>
            <a:ext cx="1806220" cy="0"/>
          </a:xfrm>
          <a:custGeom>
            <a:avLst/>
            <a:gdLst/>
            <a:ahLst/>
            <a:cxnLst/>
            <a:rect l="l" t="t" r="r" b="b"/>
            <a:pathLst>
              <a:path w="1806220">
                <a:moveTo>
                  <a:pt x="0" y="0"/>
                </a:moveTo>
                <a:lnTo>
                  <a:pt x="1806220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48789" y="5117258"/>
            <a:ext cx="460110" cy="0"/>
          </a:xfrm>
          <a:custGeom>
            <a:avLst/>
            <a:gdLst/>
            <a:ahLst/>
            <a:cxnLst/>
            <a:rect l="l" t="t" r="r" b="b"/>
            <a:pathLst>
              <a:path w="460110">
                <a:moveTo>
                  <a:pt x="0" y="0"/>
                </a:moveTo>
                <a:lnTo>
                  <a:pt x="460110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8176" y="5117258"/>
            <a:ext cx="3152330" cy="0"/>
          </a:xfrm>
          <a:custGeom>
            <a:avLst/>
            <a:gdLst/>
            <a:ahLst/>
            <a:cxnLst/>
            <a:rect l="l" t="t" r="r" b="b"/>
            <a:pathLst>
              <a:path w="3152330">
                <a:moveTo>
                  <a:pt x="0" y="0"/>
                </a:moveTo>
                <a:lnTo>
                  <a:pt x="3152330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48789" y="4790518"/>
            <a:ext cx="460110" cy="0"/>
          </a:xfrm>
          <a:custGeom>
            <a:avLst/>
            <a:gdLst/>
            <a:ahLst/>
            <a:cxnLst/>
            <a:rect l="l" t="t" r="r" b="b"/>
            <a:pathLst>
              <a:path w="460110">
                <a:moveTo>
                  <a:pt x="0" y="0"/>
                </a:moveTo>
                <a:lnTo>
                  <a:pt x="460110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8176" y="4790518"/>
            <a:ext cx="3152330" cy="0"/>
          </a:xfrm>
          <a:custGeom>
            <a:avLst/>
            <a:gdLst/>
            <a:ahLst/>
            <a:cxnLst/>
            <a:rect l="l" t="t" r="r" b="b"/>
            <a:pathLst>
              <a:path w="3152330">
                <a:moveTo>
                  <a:pt x="0" y="0"/>
                </a:moveTo>
                <a:lnTo>
                  <a:pt x="3152330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8176" y="4463778"/>
            <a:ext cx="4030724" cy="0"/>
          </a:xfrm>
          <a:custGeom>
            <a:avLst/>
            <a:gdLst/>
            <a:ahLst/>
            <a:cxnLst/>
            <a:rect l="l" t="t" r="r" b="b"/>
            <a:pathLst>
              <a:path w="4030724">
                <a:moveTo>
                  <a:pt x="0" y="0"/>
                </a:moveTo>
                <a:lnTo>
                  <a:pt x="403072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8176" y="4129439"/>
            <a:ext cx="4030724" cy="0"/>
          </a:xfrm>
          <a:custGeom>
            <a:avLst/>
            <a:gdLst/>
            <a:ahLst/>
            <a:cxnLst/>
            <a:rect l="l" t="t" r="r" b="b"/>
            <a:pathLst>
              <a:path w="4030724">
                <a:moveTo>
                  <a:pt x="0" y="0"/>
                </a:moveTo>
                <a:lnTo>
                  <a:pt x="403072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38287" y="5637764"/>
            <a:ext cx="418282" cy="463515"/>
          </a:xfrm>
          <a:custGeom>
            <a:avLst/>
            <a:gdLst/>
            <a:ahLst/>
            <a:cxnLst/>
            <a:rect l="l" t="t" r="r" b="b"/>
            <a:pathLst>
              <a:path w="418282" h="463515">
                <a:moveTo>
                  <a:pt x="418282" y="0"/>
                </a:moveTo>
                <a:lnTo>
                  <a:pt x="0" y="0"/>
                </a:lnTo>
                <a:lnTo>
                  <a:pt x="0" y="463515"/>
                </a:lnTo>
                <a:lnTo>
                  <a:pt x="418282" y="463515"/>
                </a:lnTo>
                <a:lnTo>
                  <a:pt x="41828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84397" y="5113459"/>
            <a:ext cx="418282" cy="987819"/>
          </a:xfrm>
          <a:custGeom>
            <a:avLst/>
            <a:gdLst/>
            <a:ahLst/>
            <a:cxnLst/>
            <a:rect l="l" t="t" r="r" b="b"/>
            <a:pathLst>
              <a:path w="418282" h="987819">
                <a:moveTo>
                  <a:pt x="418282" y="0"/>
                </a:moveTo>
                <a:lnTo>
                  <a:pt x="0" y="0"/>
                </a:lnTo>
                <a:lnTo>
                  <a:pt x="0" y="987819"/>
                </a:lnTo>
                <a:lnTo>
                  <a:pt x="418282" y="987819"/>
                </a:lnTo>
                <a:lnTo>
                  <a:pt x="41828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30507" y="4703134"/>
            <a:ext cx="418282" cy="1398144"/>
          </a:xfrm>
          <a:custGeom>
            <a:avLst/>
            <a:gdLst/>
            <a:ahLst/>
            <a:cxnLst/>
            <a:rect l="l" t="t" r="r" b="b"/>
            <a:pathLst>
              <a:path w="418282" h="1398144">
                <a:moveTo>
                  <a:pt x="418282" y="0"/>
                </a:moveTo>
                <a:lnTo>
                  <a:pt x="0" y="0"/>
                </a:lnTo>
                <a:lnTo>
                  <a:pt x="0" y="1398144"/>
                </a:lnTo>
                <a:lnTo>
                  <a:pt x="418282" y="1398144"/>
                </a:lnTo>
                <a:lnTo>
                  <a:pt x="41828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8176" y="6105078"/>
            <a:ext cx="4030724" cy="0"/>
          </a:xfrm>
          <a:custGeom>
            <a:avLst/>
            <a:gdLst/>
            <a:ahLst/>
            <a:cxnLst/>
            <a:rect l="l" t="t" r="r" b="b"/>
            <a:pathLst>
              <a:path w="4030724">
                <a:moveTo>
                  <a:pt x="0" y="0"/>
                </a:moveTo>
                <a:lnTo>
                  <a:pt x="4030724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239031" y="5437346"/>
            <a:ext cx="2216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85774" y="4916588"/>
            <a:ext cx="2216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932518" y="4500564"/>
            <a:ext cx="220979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900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6201" y="6026872"/>
            <a:ext cx="2292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56201" y="5697282"/>
            <a:ext cx="2292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56201" y="5367692"/>
            <a:ext cx="2292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56201" y="5038102"/>
            <a:ext cx="2292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6201" y="4708512"/>
            <a:ext cx="2292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6201" y="4378986"/>
            <a:ext cx="2292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56201" y="4049332"/>
            <a:ext cx="22923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22553" y="6175364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569043" y="6175364"/>
            <a:ext cx="259079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915660" y="6175364"/>
            <a:ext cx="259079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690903" y="3753460"/>
            <a:ext cx="17589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>
                <a:solidFill>
                  <a:srgbClr val="5B9BD4"/>
                </a:solidFill>
                <a:latin typeface="Calibri"/>
                <a:cs typeface="Calibri"/>
              </a:rPr>
              <a:t>П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р</a:t>
            </a:r>
            <a:r>
              <a:rPr sz="1350" spc="-60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д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ате</a:t>
            </a:r>
            <a:r>
              <a:rPr sz="1350" spc="8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к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л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15" dirty="0">
                <a:solidFill>
                  <a:srgbClr val="5B9BD4"/>
                </a:solidFill>
                <a:latin typeface="Calibri"/>
                <a:cs typeface="Calibri"/>
              </a:rPr>
              <a:t>ч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-15" dirty="0">
                <a:solidFill>
                  <a:srgbClr val="5B9BD4"/>
                </a:solidFill>
                <a:latin typeface="Calibri"/>
                <a:cs typeface="Calibri"/>
              </a:rPr>
              <a:t>н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1350" spc="8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га</a:t>
            </a:r>
            <a:r>
              <a:rPr sz="1350" spc="15" dirty="0">
                <a:solidFill>
                  <a:srgbClr val="5B9BD4"/>
                </a:solidFill>
                <a:latin typeface="Calibri"/>
                <a:cs typeface="Calibri"/>
              </a:rPr>
              <a:t>с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578863" y="5126685"/>
            <a:ext cx="819899" cy="448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21789" y="5222494"/>
            <a:ext cx="660908" cy="294640"/>
          </a:xfrm>
          <a:custGeom>
            <a:avLst/>
            <a:gdLst/>
            <a:ahLst/>
            <a:cxnLst/>
            <a:rect l="l" t="t" r="r" b="b"/>
            <a:pathLst>
              <a:path w="660908" h="294639">
                <a:moveTo>
                  <a:pt x="584268" y="23937"/>
                </a:moveTo>
                <a:lnTo>
                  <a:pt x="0" y="270763"/>
                </a:lnTo>
                <a:lnTo>
                  <a:pt x="10159" y="294639"/>
                </a:lnTo>
                <a:lnTo>
                  <a:pt x="594311" y="47738"/>
                </a:lnTo>
                <a:lnTo>
                  <a:pt x="584268" y="23937"/>
                </a:lnTo>
                <a:close/>
              </a:path>
              <a:path w="660908" h="294639">
                <a:moveTo>
                  <a:pt x="649496" y="18922"/>
                </a:moveTo>
                <a:lnTo>
                  <a:pt x="596137" y="18922"/>
                </a:lnTo>
                <a:lnTo>
                  <a:pt x="606297" y="42671"/>
                </a:lnTo>
                <a:lnTo>
                  <a:pt x="594311" y="47738"/>
                </a:lnTo>
                <a:lnTo>
                  <a:pt x="604392" y="71627"/>
                </a:lnTo>
                <a:lnTo>
                  <a:pt x="649496" y="18922"/>
                </a:lnTo>
                <a:close/>
              </a:path>
              <a:path w="660908" h="294639">
                <a:moveTo>
                  <a:pt x="596137" y="18922"/>
                </a:moveTo>
                <a:lnTo>
                  <a:pt x="584268" y="23937"/>
                </a:lnTo>
                <a:lnTo>
                  <a:pt x="594311" y="47738"/>
                </a:lnTo>
                <a:lnTo>
                  <a:pt x="606297" y="42671"/>
                </a:lnTo>
                <a:lnTo>
                  <a:pt x="596137" y="18922"/>
                </a:lnTo>
                <a:close/>
              </a:path>
              <a:path w="660908" h="294639">
                <a:moveTo>
                  <a:pt x="574166" y="0"/>
                </a:moveTo>
                <a:lnTo>
                  <a:pt x="584268" y="23937"/>
                </a:lnTo>
                <a:lnTo>
                  <a:pt x="596137" y="18922"/>
                </a:lnTo>
                <a:lnTo>
                  <a:pt x="649496" y="18922"/>
                </a:lnTo>
                <a:lnTo>
                  <a:pt x="660908" y="5587"/>
                </a:lnTo>
                <a:lnTo>
                  <a:pt x="574166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704594" y="5193538"/>
            <a:ext cx="35433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99FF"/>
                </a:solidFill>
                <a:latin typeface="Arial"/>
                <a:cs typeface="Arial"/>
              </a:rPr>
              <a:t>+</a:t>
            </a:r>
            <a:r>
              <a:rPr sz="900" spc="5" dirty="0">
                <a:solidFill>
                  <a:srgbClr val="0099FF"/>
                </a:solidFill>
                <a:latin typeface="Arial"/>
                <a:cs typeface="Arial"/>
              </a:rPr>
              <a:t>5</a:t>
            </a:r>
            <a:r>
              <a:rPr sz="900" dirty="0">
                <a:solidFill>
                  <a:srgbClr val="0099FF"/>
                </a:solidFill>
                <a:latin typeface="Arial"/>
                <a:cs typeface="Arial"/>
              </a:rPr>
              <a:t>,0%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968751" y="4669485"/>
            <a:ext cx="819899" cy="448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1677" y="4765294"/>
            <a:ext cx="660908" cy="294639"/>
          </a:xfrm>
          <a:custGeom>
            <a:avLst/>
            <a:gdLst/>
            <a:ahLst/>
            <a:cxnLst/>
            <a:rect l="l" t="t" r="r" b="b"/>
            <a:pathLst>
              <a:path w="660908" h="294639">
                <a:moveTo>
                  <a:pt x="584268" y="23937"/>
                </a:moveTo>
                <a:lnTo>
                  <a:pt x="0" y="270763"/>
                </a:lnTo>
                <a:lnTo>
                  <a:pt x="10160" y="294639"/>
                </a:lnTo>
                <a:lnTo>
                  <a:pt x="594311" y="47738"/>
                </a:lnTo>
                <a:lnTo>
                  <a:pt x="584268" y="23937"/>
                </a:lnTo>
                <a:close/>
              </a:path>
              <a:path w="660908" h="294639">
                <a:moveTo>
                  <a:pt x="649496" y="18922"/>
                </a:moveTo>
                <a:lnTo>
                  <a:pt x="596138" y="18922"/>
                </a:lnTo>
                <a:lnTo>
                  <a:pt x="606298" y="42671"/>
                </a:lnTo>
                <a:lnTo>
                  <a:pt x="594311" y="47738"/>
                </a:lnTo>
                <a:lnTo>
                  <a:pt x="604393" y="71627"/>
                </a:lnTo>
                <a:lnTo>
                  <a:pt x="649496" y="18922"/>
                </a:lnTo>
                <a:close/>
              </a:path>
              <a:path w="660908" h="294639">
                <a:moveTo>
                  <a:pt x="596138" y="18922"/>
                </a:moveTo>
                <a:lnTo>
                  <a:pt x="584268" y="23937"/>
                </a:lnTo>
                <a:lnTo>
                  <a:pt x="594311" y="47738"/>
                </a:lnTo>
                <a:lnTo>
                  <a:pt x="606298" y="42671"/>
                </a:lnTo>
                <a:lnTo>
                  <a:pt x="596138" y="18922"/>
                </a:lnTo>
                <a:close/>
              </a:path>
              <a:path w="660908" h="294639">
                <a:moveTo>
                  <a:pt x="574167" y="0"/>
                </a:moveTo>
                <a:lnTo>
                  <a:pt x="584268" y="23937"/>
                </a:lnTo>
                <a:lnTo>
                  <a:pt x="596138" y="18922"/>
                </a:lnTo>
                <a:lnTo>
                  <a:pt x="649496" y="18922"/>
                </a:lnTo>
                <a:lnTo>
                  <a:pt x="660908" y="5587"/>
                </a:lnTo>
                <a:lnTo>
                  <a:pt x="574167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3059938" y="4699127"/>
            <a:ext cx="35433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99FF"/>
                </a:solidFill>
                <a:latin typeface="Arial"/>
                <a:cs typeface="Arial"/>
              </a:rPr>
              <a:t>+</a:t>
            </a:r>
            <a:r>
              <a:rPr sz="900" spc="5" dirty="0">
                <a:solidFill>
                  <a:srgbClr val="0099FF"/>
                </a:solidFill>
                <a:latin typeface="Arial"/>
                <a:cs typeface="Arial"/>
              </a:rPr>
              <a:t>3</a:t>
            </a:r>
            <a:r>
              <a:rPr sz="900" dirty="0">
                <a:solidFill>
                  <a:srgbClr val="0099FF"/>
                </a:solidFill>
                <a:latin typeface="Arial"/>
                <a:cs typeface="Arial"/>
              </a:rPr>
              <a:t>,8%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8</a:t>
            </a:fld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9278" y="4496102"/>
            <a:ext cx="118745" cy="1302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У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м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л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ја</a:t>
            </a:r>
            <a:r>
              <a:rPr sz="700" spc="-5" dirty="0">
                <a:latin typeface="Arial"/>
                <a:cs typeface="Arial"/>
              </a:rPr>
              <a:t>р</a:t>
            </a:r>
            <a:r>
              <a:rPr sz="700" dirty="0">
                <a:latin typeface="Arial"/>
                <a:cs typeface="Arial"/>
              </a:rPr>
              <a:t>д</a:t>
            </a:r>
            <a:r>
              <a:rPr sz="700" spc="-5" dirty="0">
                <a:latin typeface="Arial"/>
                <a:cs typeface="Arial"/>
              </a:rPr>
              <a:t>а</a:t>
            </a:r>
            <a:r>
              <a:rPr sz="700" dirty="0">
                <a:latin typeface="Arial"/>
                <a:cs typeface="Arial"/>
              </a:rPr>
              <a:t>ма 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к</a:t>
            </a:r>
            <a:r>
              <a:rPr sz="700" spc="-25" dirty="0">
                <a:latin typeface="Arial"/>
                <a:cs typeface="Arial"/>
              </a:rPr>
              <a:t>у</a:t>
            </a:r>
            <a:r>
              <a:rPr sz="700" spc="-5" dirty="0">
                <a:latin typeface="Arial"/>
                <a:cs typeface="Arial"/>
              </a:rPr>
              <a:t>б</a:t>
            </a:r>
            <a:r>
              <a:rPr sz="700" dirty="0">
                <a:latin typeface="Arial"/>
                <a:cs typeface="Arial"/>
              </a:rPr>
              <a:t>н</a:t>
            </a:r>
            <a:r>
              <a:rPr sz="700" spc="-10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х</a:t>
            </a:r>
            <a:r>
              <a:rPr sz="700" spc="5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мет</a:t>
            </a:r>
            <a:r>
              <a:rPr sz="700" spc="-5" dirty="0">
                <a:latin typeface="Arial"/>
                <a:cs typeface="Arial"/>
              </a:rPr>
              <a:t>ар</a:t>
            </a:r>
            <a:r>
              <a:rPr sz="700" dirty="0">
                <a:latin typeface="Arial"/>
                <a:cs typeface="Arial"/>
              </a:rPr>
              <a:t>а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1860">
              <a:lnSpc>
                <a:spcPct val="100000"/>
              </a:lnSpc>
            </a:pPr>
            <a:r>
              <a:rPr sz="2000" dirty="0">
                <a:solidFill>
                  <a:srgbClr val="0033CC"/>
                </a:solidFill>
              </a:rPr>
              <a:t>Креди</a:t>
            </a:r>
            <a:r>
              <a:rPr sz="2000" spc="-40" dirty="0">
                <a:solidFill>
                  <a:srgbClr val="0033CC"/>
                </a:solidFill>
              </a:rPr>
              <a:t>т</a:t>
            </a:r>
            <a:r>
              <a:rPr sz="2000" dirty="0">
                <a:solidFill>
                  <a:srgbClr val="0033CC"/>
                </a:solidFill>
              </a:rPr>
              <a:t>на</a:t>
            </a:r>
            <a:r>
              <a:rPr sz="2000" spc="5" dirty="0">
                <a:solidFill>
                  <a:srgbClr val="0033CC"/>
                </a:solidFill>
              </a:rPr>
              <a:t> </a:t>
            </a:r>
            <a:r>
              <a:rPr sz="2000" spc="-30" dirty="0">
                <a:solidFill>
                  <a:srgbClr val="0033CC"/>
                </a:solidFill>
              </a:rPr>
              <a:t>з</a:t>
            </a:r>
            <a:r>
              <a:rPr sz="2000" dirty="0">
                <a:solidFill>
                  <a:srgbClr val="0033CC"/>
                </a:solidFill>
              </a:rPr>
              <a:t>а</a:t>
            </a:r>
            <a:r>
              <a:rPr sz="2000" spc="20" dirty="0">
                <a:solidFill>
                  <a:srgbClr val="0033CC"/>
                </a:solidFill>
              </a:rPr>
              <a:t>д</a:t>
            </a:r>
            <a:r>
              <a:rPr sz="2000" spc="-15" dirty="0">
                <a:solidFill>
                  <a:srgbClr val="0033CC"/>
                </a:solidFill>
              </a:rPr>
              <a:t>у</a:t>
            </a:r>
            <a:r>
              <a:rPr sz="2000" spc="-30" dirty="0">
                <a:solidFill>
                  <a:srgbClr val="0033CC"/>
                </a:solidFill>
              </a:rPr>
              <a:t>ж</a:t>
            </a:r>
            <a:r>
              <a:rPr sz="2000" dirty="0">
                <a:solidFill>
                  <a:srgbClr val="0033CC"/>
                </a:solidFill>
              </a:rPr>
              <a:t>ења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68580" y="547166"/>
            <a:ext cx="8951976" cy="152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13" y="582930"/>
            <a:ext cx="8857615" cy="46228"/>
          </a:xfrm>
          <a:custGeom>
            <a:avLst/>
            <a:gdLst/>
            <a:ahLst/>
            <a:cxnLst/>
            <a:rect l="l" t="t" r="r" b="b"/>
            <a:pathLst>
              <a:path w="8857615" h="46228">
                <a:moveTo>
                  <a:pt x="0" y="46228"/>
                </a:moveTo>
                <a:lnTo>
                  <a:pt x="8857615" y="0"/>
                </a:lnTo>
              </a:path>
            </a:pathLst>
          </a:custGeom>
          <a:ln w="25908">
            <a:solidFill>
              <a:srgbClr val="0066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647" y="917405"/>
            <a:ext cx="4564638" cy="2726370"/>
          </a:xfrm>
          <a:custGeom>
            <a:avLst/>
            <a:gdLst/>
            <a:ahLst/>
            <a:cxnLst/>
            <a:rect l="l" t="t" r="r" b="b"/>
            <a:pathLst>
              <a:path w="4564638" h="2726370">
                <a:moveTo>
                  <a:pt x="0" y="2726369"/>
                </a:moveTo>
                <a:lnTo>
                  <a:pt x="4564638" y="2726370"/>
                </a:lnTo>
                <a:lnTo>
                  <a:pt x="4564638" y="0"/>
                </a:lnTo>
                <a:lnTo>
                  <a:pt x="0" y="0"/>
                </a:lnTo>
                <a:lnTo>
                  <a:pt x="0" y="2726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7088" y="2781811"/>
            <a:ext cx="1038454" cy="0"/>
          </a:xfrm>
          <a:custGeom>
            <a:avLst/>
            <a:gdLst/>
            <a:ahLst/>
            <a:cxnLst/>
            <a:rect l="l" t="t" r="r" b="b"/>
            <a:pathLst>
              <a:path w="1038454">
                <a:moveTo>
                  <a:pt x="0" y="0"/>
                </a:moveTo>
                <a:lnTo>
                  <a:pt x="1038454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8232" y="2781811"/>
            <a:ext cx="266270" cy="0"/>
          </a:xfrm>
          <a:custGeom>
            <a:avLst/>
            <a:gdLst/>
            <a:ahLst/>
            <a:cxnLst/>
            <a:rect l="l" t="t" r="r" b="b"/>
            <a:pathLst>
              <a:path w="266270">
                <a:moveTo>
                  <a:pt x="0" y="0"/>
                </a:moveTo>
                <a:lnTo>
                  <a:pt x="266270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11768" y="2781811"/>
            <a:ext cx="273878" cy="0"/>
          </a:xfrm>
          <a:custGeom>
            <a:avLst/>
            <a:gdLst/>
            <a:ahLst/>
            <a:cxnLst/>
            <a:rect l="l" t="t" r="r" b="b"/>
            <a:pathLst>
              <a:path w="273878">
                <a:moveTo>
                  <a:pt x="0" y="0"/>
                </a:moveTo>
                <a:lnTo>
                  <a:pt x="27387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2912" y="2781811"/>
            <a:ext cx="273878" cy="0"/>
          </a:xfrm>
          <a:custGeom>
            <a:avLst/>
            <a:gdLst/>
            <a:ahLst/>
            <a:cxnLst/>
            <a:rect l="l" t="t" r="r" b="b"/>
            <a:pathLst>
              <a:path w="273878">
                <a:moveTo>
                  <a:pt x="0" y="0"/>
                </a:moveTo>
                <a:lnTo>
                  <a:pt x="27387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4055" y="2781811"/>
            <a:ext cx="266270" cy="0"/>
          </a:xfrm>
          <a:custGeom>
            <a:avLst/>
            <a:gdLst/>
            <a:ahLst/>
            <a:cxnLst/>
            <a:rect l="l" t="t" r="r" b="b"/>
            <a:pathLst>
              <a:path w="266270">
                <a:moveTo>
                  <a:pt x="0" y="0"/>
                </a:moveTo>
                <a:lnTo>
                  <a:pt x="266270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7592" y="2781811"/>
            <a:ext cx="273878" cy="0"/>
          </a:xfrm>
          <a:custGeom>
            <a:avLst/>
            <a:gdLst/>
            <a:ahLst/>
            <a:cxnLst/>
            <a:rect l="l" t="t" r="r" b="b"/>
            <a:pathLst>
              <a:path w="273878">
                <a:moveTo>
                  <a:pt x="0" y="0"/>
                </a:moveTo>
                <a:lnTo>
                  <a:pt x="27387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3015" y="2781811"/>
            <a:ext cx="589599" cy="0"/>
          </a:xfrm>
          <a:custGeom>
            <a:avLst/>
            <a:gdLst/>
            <a:ahLst/>
            <a:cxnLst/>
            <a:rect l="l" t="t" r="r" b="b"/>
            <a:pathLst>
              <a:path w="589599">
                <a:moveTo>
                  <a:pt x="0" y="0"/>
                </a:moveTo>
                <a:lnTo>
                  <a:pt x="589599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68232" y="2500821"/>
            <a:ext cx="1487310" cy="0"/>
          </a:xfrm>
          <a:custGeom>
            <a:avLst/>
            <a:gdLst/>
            <a:ahLst/>
            <a:cxnLst/>
            <a:rect l="l" t="t" r="r" b="b"/>
            <a:pathLst>
              <a:path w="1487310">
                <a:moveTo>
                  <a:pt x="0" y="0"/>
                </a:moveTo>
                <a:lnTo>
                  <a:pt x="1487310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1768" y="2500821"/>
            <a:ext cx="273878" cy="0"/>
          </a:xfrm>
          <a:custGeom>
            <a:avLst/>
            <a:gdLst/>
            <a:ahLst/>
            <a:cxnLst/>
            <a:rect l="l" t="t" r="r" b="b"/>
            <a:pathLst>
              <a:path w="273878">
                <a:moveTo>
                  <a:pt x="0" y="0"/>
                </a:moveTo>
                <a:lnTo>
                  <a:pt x="27387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62912" y="2500821"/>
            <a:ext cx="273878" cy="0"/>
          </a:xfrm>
          <a:custGeom>
            <a:avLst/>
            <a:gdLst/>
            <a:ahLst/>
            <a:cxnLst/>
            <a:rect l="l" t="t" r="r" b="b"/>
            <a:pathLst>
              <a:path w="273878">
                <a:moveTo>
                  <a:pt x="0" y="0"/>
                </a:moveTo>
                <a:lnTo>
                  <a:pt x="27387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4055" y="2500821"/>
            <a:ext cx="266270" cy="0"/>
          </a:xfrm>
          <a:custGeom>
            <a:avLst/>
            <a:gdLst/>
            <a:ahLst/>
            <a:cxnLst/>
            <a:rect l="l" t="t" r="r" b="b"/>
            <a:pathLst>
              <a:path w="266270">
                <a:moveTo>
                  <a:pt x="0" y="0"/>
                </a:moveTo>
                <a:lnTo>
                  <a:pt x="266270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7592" y="2500821"/>
            <a:ext cx="273878" cy="0"/>
          </a:xfrm>
          <a:custGeom>
            <a:avLst/>
            <a:gdLst/>
            <a:ahLst/>
            <a:cxnLst/>
            <a:rect l="l" t="t" r="r" b="b"/>
            <a:pathLst>
              <a:path w="273878">
                <a:moveTo>
                  <a:pt x="0" y="0"/>
                </a:moveTo>
                <a:lnTo>
                  <a:pt x="27387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015" y="2500821"/>
            <a:ext cx="589599" cy="0"/>
          </a:xfrm>
          <a:custGeom>
            <a:avLst/>
            <a:gdLst/>
            <a:ahLst/>
            <a:cxnLst/>
            <a:rect l="l" t="t" r="r" b="b"/>
            <a:pathLst>
              <a:path w="589599">
                <a:moveTo>
                  <a:pt x="0" y="0"/>
                </a:moveTo>
                <a:lnTo>
                  <a:pt x="589599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1768" y="2227412"/>
            <a:ext cx="1943774" cy="0"/>
          </a:xfrm>
          <a:custGeom>
            <a:avLst/>
            <a:gdLst/>
            <a:ahLst/>
            <a:cxnLst/>
            <a:rect l="l" t="t" r="r" b="b"/>
            <a:pathLst>
              <a:path w="1943774">
                <a:moveTo>
                  <a:pt x="0" y="0"/>
                </a:moveTo>
                <a:lnTo>
                  <a:pt x="1943774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62912" y="2227412"/>
            <a:ext cx="273878" cy="0"/>
          </a:xfrm>
          <a:custGeom>
            <a:avLst/>
            <a:gdLst/>
            <a:ahLst/>
            <a:cxnLst/>
            <a:rect l="l" t="t" r="r" b="b"/>
            <a:pathLst>
              <a:path w="273878">
                <a:moveTo>
                  <a:pt x="0" y="0"/>
                </a:moveTo>
                <a:lnTo>
                  <a:pt x="27387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4055" y="2227412"/>
            <a:ext cx="266270" cy="0"/>
          </a:xfrm>
          <a:custGeom>
            <a:avLst/>
            <a:gdLst/>
            <a:ahLst/>
            <a:cxnLst/>
            <a:rect l="l" t="t" r="r" b="b"/>
            <a:pathLst>
              <a:path w="266270">
                <a:moveTo>
                  <a:pt x="0" y="0"/>
                </a:moveTo>
                <a:lnTo>
                  <a:pt x="266270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015" y="2227412"/>
            <a:ext cx="1038455" cy="0"/>
          </a:xfrm>
          <a:custGeom>
            <a:avLst/>
            <a:gdLst/>
            <a:ahLst/>
            <a:cxnLst/>
            <a:rect l="l" t="t" r="r" b="b"/>
            <a:pathLst>
              <a:path w="1038455">
                <a:moveTo>
                  <a:pt x="0" y="0"/>
                </a:moveTo>
                <a:lnTo>
                  <a:pt x="1038455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11768" y="1946421"/>
            <a:ext cx="1943775" cy="0"/>
          </a:xfrm>
          <a:custGeom>
            <a:avLst/>
            <a:gdLst/>
            <a:ahLst/>
            <a:cxnLst/>
            <a:rect l="l" t="t" r="r" b="b"/>
            <a:pathLst>
              <a:path w="1943775">
                <a:moveTo>
                  <a:pt x="0" y="0"/>
                </a:moveTo>
                <a:lnTo>
                  <a:pt x="1943775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2912" y="1946421"/>
            <a:ext cx="273878" cy="0"/>
          </a:xfrm>
          <a:custGeom>
            <a:avLst/>
            <a:gdLst/>
            <a:ahLst/>
            <a:cxnLst/>
            <a:rect l="l" t="t" r="r" b="b"/>
            <a:pathLst>
              <a:path w="273878">
                <a:moveTo>
                  <a:pt x="0" y="0"/>
                </a:moveTo>
                <a:lnTo>
                  <a:pt x="27387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4055" y="1946421"/>
            <a:ext cx="266270" cy="0"/>
          </a:xfrm>
          <a:custGeom>
            <a:avLst/>
            <a:gdLst/>
            <a:ahLst/>
            <a:cxnLst/>
            <a:rect l="l" t="t" r="r" b="b"/>
            <a:pathLst>
              <a:path w="266270">
                <a:moveTo>
                  <a:pt x="0" y="0"/>
                </a:moveTo>
                <a:lnTo>
                  <a:pt x="266270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3015" y="1946421"/>
            <a:ext cx="1038455" cy="0"/>
          </a:xfrm>
          <a:custGeom>
            <a:avLst/>
            <a:gdLst/>
            <a:ahLst/>
            <a:cxnLst/>
            <a:rect l="l" t="t" r="r" b="b"/>
            <a:pathLst>
              <a:path w="1038455">
                <a:moveTo>
                  <a:pt x="0" y="0"/>
                </a:moveTo>
                <a:lnTo>
                  <a:pt x="1038455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015" y="1665430"/>
            <a:ext cx="4062528" cy="0"/>
          </a:xfrm>
          <a:custGeom>
            <a:avLst/>
            <a:gdLst/>
            <a:ahLst/>
            <a:cxnLst/>
            <a:rect l="l" t="t" r="r" b="b"/>
            <a:pathLst>
              <a:path w="4062528">
                <a:moveTo>
                  <a:pt x="0" y="0"/>
                </a:moveTo>
                <a:lnTo>
                  <a:pt x="406252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3015" y="1384439"/>
            <a:ext cx="4062528" cy="0"/>
          </a:xfrm>
          <a:custGeom>
            <a:avLst/>
            <a:gdLst/>
            <a:ahLst/>
            <a:cxnLst/>
            <a:rect l="l" t="t" r="r" b="b"/>
            <a:pathLst>
              <a:path w="4062528">
                <a:moveTo>
                  <a:pt x="0" y="0"/>
                </a:moveTo>
                <a:lnTo>
                  <a:pt x="406252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6150" y="2929901"/>
            <a:ext cx="182585" cy="136698"/>
          </a:xfrm>
          <a:custGeom>
            <a:avLst/>
            <a:gdLst/>
            <a:ahLst/>
            <a:cxnLst/>
            <a:rect l="l" t="t" r="r" b="b"/>
            <a:pathLst>
              <a:path w="182585" h="136698">
                <a:moveTo>
                  <a:pt x="182585" y="0"/>
                </a:moveTo>
                <a:lnTo>
                  <a:pt x="0" y="0"/>
                </a:lnTo>
                <a:lnTo>
                  <a:pt x="0" y="136698"/>
                </a:lnTo>
                <a:lnTo>
                  <a:pt x="182585" y="136698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2614" y="2223614"/>
            <a:ext cx="174977" cy="842984"/>
          </a:xfrm>
          <a:custGeom>
            <a:avLst/>
            <a:gdLst/>
            <a:ahLst/>
            <a:cxnLst/>
            <a:rect l="l" t="t" r="r" b="b"/>
            <a:pathLst>
              <a:path w="174977" h="842984">
                <a:moveTo>
                  <a:pt x="174977" y="0"/>
                </a:moveTo>
                <a:lnTo>
                  <a:pt x="0" y="0"/>
                </a:lnTo>
                <a:lnTo>
                  <a:pt x="0" y="842984"/>
                </a:lnTo>
                <a:lnTo>
                  <a:pt x="174977" y="842984"/>
                </a:lnTo>
                <a:lnTo>
                  <a:pt x="17497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1470" y="2041350"/>
            <a:ext cx="182585" cy="1025249"/>
          </a:xfrm>
          <a:custGeom>
            <a:avLst/>
            <a:gdLst/>
            <a:ahLst/>
            <a:cxnLst/>
            <a:rect l="l" t="t" r="r" b="b"/>
            <a:pathLst>
              <a:path w="182585" h="1025249">
                <a:moveTo>
                  <a:pt x="182585" y="0"/>
                </a:moveTo>
                <a:lnTo>
                  <a:pt x="0" y="0"/>
                </a:lnTo>
                <a:lnTo>
                  <a:pt x="0" y="1025249"/>
                </a:lnTo>
                <a:lnTo>
                  <a:pt x="182585" y="1025249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80326" y="1866680"/>
            <a:ext cx="182585" cy="1199919"/>
          </a:xfrm>
          <a:custGeom>
            <a:avLst/>
            <a:gdLst/>
            <a:ahLst/>
            <a:cxnLst/>
            <a:rect l="l" t="t" r="r" b="b"/>
            <a:pathLst>
              <a:path w="182585" h="1199919">
                <a:moveTo>
                  <a:pt x="182585" y="0"/>
                </a:moveTo>
                <a:lnTo>
                  <a:pt x="0" y="0"/>
                </a:lnTo>
                <a:lnTo>
                  <a:pt x="0" y="1199919"/>
                </a:lnTo>
                <a:lnTo>
                  <a:pt x="182585" y="1199919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36790" y="1851492"/>
            <a:ext cx="174977" cy="1215107"/>
          </a:xfrm>
          <a:custGeom>
            <a:avLst/>
            <a:gdLst/>
            <a:ahLst/>
            <a:cxnLst/>
            <a:rect l="l" t="t" r="r" b="b"/>
            <a:pathLst>
              <a:path w="174977" h="1215107">
                <a:moveTo>
                  <a:pt x="174977" y="0"/>
                </a:moveTo>
                <a:lnTo>
                  <a:pt x="0" y="0"/>
                </a:lnTo>
                <a:lnTo>
                  <a:pt x="0" y="1215107"/>
                </a:lnTo>
                <a:lnTo>
                  <a:pt x="174977" y="1215107"/>
                </a:lnTo>
                <a:lnTo>
                  <a:pt x="17497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85646" y="2421080"/>
            <a:ext cx="182585" cy="645519"/>
          </a:xfrm>
          <a:custGeom>
            <a:avLst/>
            <a:gdLst/>
            <a:ahLst/>
            <a:cxnLst/>
            <a:rect l="l" t="t" r="r" b="b"/>
            <a:pathLst>
              <a:path w="182585" h="645519">
                <a:moveTo>
                  <a:pt x="182585" y="0"/>
                </a:moveTo>
                <a:lnTo>
                  <a:pt x="0" y="0"/>
                </a:lnTo>
                <a:lnTo>
                  <a:pt x="0" y="645519"/>
                </a:lnTo>
                <a:lnTo>
                  <a:pt x="182585" y="645519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34502" y="2679288"/>
            <a:ext cx="182585" cy="387311"/>
          </a:xfrm>
          <a:custGeom>
            <a:avLst/>
            <a:gdLst/>
            <a:ahLst/>
            <a:cxnLst/>
            <a:rect l="l" t="t" r="r" b="b"/>
            <a:pathLst>
              <a:path w="182585" h="387311">
                <a:moveTo>
                  <a:pt x="182585" y="0"/>
                </a:moveTo>
                <a:lnTo>
                  <a:pt x="0" y="0"/>
                </a:lnTo>
                <a:lnTo>
                  <a:pt x="0" y="387311"/>
                </a:lnTo>
                <a:lnTo>
                  <a:pt x="182585" y="387311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90966" y="3040019"/>
            <a:ext cx="182585" cy="0"/>
          </a:xfrm>
          <a:custGeom>
            <a:avLst/>
            <a:gdLst/>
            <a:ahLst/>
            <a:cxnLst/>
            <a:rect l="l" t="t" r="r" b="b"/>
            <a:pathLst>
              <a:path w="182585">
                <a:moveTo>
                  <a:pt x="0" y="0"/>
                </a:moveTo>
                <a:lnTo>
                  <a:pt x="182585" y="0"/>
                </a:lnTo>
              </a:path>
            </a:pathLst>
          </a:custGeom>
          <a:ln w="54430">
            <a:solidFill>
              <a:srgbClr val="5B9B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39822" y="2983062"/>
            <a:ext cx="182585" cy="83537"/>
          </a:xfrm>
          <a:custGeom>
            <a:avLst/>
            <a:gdLst/>
            <a:ahLst/>
            <a:cxnLst/>
            <a:rect l="l" t="t" r="r" b="b"/>
            <a:pathLst>
              <a:path w="182585" h="83537">
                <a:moveTo>
                  <a:pt x="182585" y="0"/>
                </a:moveTo>
                <a:lnTo>
                  <a:pt x="0" y="0"/>
                </a:lnTo>
                <a:lnTo>
                  <a:pt x="0" y="83537"/>
                </a:lnTo>
                <a:lnTo>
                  <a:pt x="182585" y="83537"/>
                </a:lnTo>
                <a:lnTo>
                  <a:pt x="1825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6150" y="2800797"/>
            <a:ext cx="182585" cy="129103"/>
          </a:xfrm>
          <a:custGeom>
            <a:avLst/>
            <a:gdLst/>
            <a:ahLst/>
            <a:cxnLst/>
            <a:rect l="l" t="t" r="r" b="b"/>
            <a:pathLst>
              <a:path w="182585" h="129103">
                <a:moveTo>
                  <a:pt x="182585" y="0"/>
                </a:moveTo>
                <a:lnTo>
                  <a:pt x="0" y="0"/>
                </a:lnTo>
                <a:lnTo>
                  <a:pt x="0" y="129103"/>
                </a:lnTo>
                <a:lnTo>
                  <a:pt x="182585" y="129103"/>
                </a:lnTo>
                <a:lnTo>
                  <a:pt x="18258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82614" y="1995784"/>
            <a:ext cx="174977" cy="227830"/>
          </a:xfrm>
          <a:custGeom>
            <a:avLst/>
            <a:gdLst/>
            <a:ahLst/>
            <a:cxnLst/>
            <a:rect l="l" t="t" r="r" b="b"/>
            <a:pathLst>
              <a:path w="174977" h="227830">
                <a:moveTo>
                  <a:pt x="174977" y="0"/>
                </a:moveTo>
                <a:lnTo>
                  <a:pt x="0" y="0"/>
                </a:lnTo>
                <a:lnTo>
                  <a:pt x="0" y="227830"/>
                </a:lnTo>
                <a:lnTo>
                  <a:pt x="174977" y="227830"/>
                </a:lnTo>
                <a:lnTo>
                  <a:pt x="17497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31470" y="1828709"/>
            <a:ext cx="182585" cy="212641"/>
          </a:xfrm>
          <a:custGeom>
            <a:avLst/>
            <a:gdLst/>
            <a:ahLst/>
            <a:cxnLst/>
            <a:rect l="l" t="t" r="r" b="b"/>
            <a:pathLst>
              <a:path w="182585" h="212641">
                <a:moveTo>
                  <a:pt x="182585" y="0"/>
                </a:moveTo>
                <a:lnTo>
                  <a:pt x="0" y="0"/>
                </a:lnTo>
                <a:lnTo>
                  <a:pt x="0" y="212641"/>
                </a:lnTo>
                <a:lnTo>
                  <a:pt x="182585" y="212641"/>
                </a:lnTo>
                <a:lnTo>
                  <a:pt x="18258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80326" y="1707199"/>
            <a:ext cx="182585" cy="159481"/>
          </a:xfrm>
          <a:custGeom>
            <a:avLst/>
            <a:gdLst/>
            <a:ahLst/>
            <a:cxnLst/>
            <a:rect l="l" t="t" r="r" b="b"/>
            <a:pathLst>
              <a:path w="182585" h="159481">
                <a:moveTo>
                  <a:pt x="182585" y="0"/>
                </a:moveTo>
                <a:lnTo>
                  <a:pt x="0" y="0"/>
                </a:lnTo>
                <a:lnTo>
                  <a:pt x="0" y="159481"/>
                </a:lnTo>
                <a:lnTo>
                  <a:pt x="182585" y="159481"/>
                </a:lnTo>
                <a:lnTo>
                  <a:pt x="18258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36790" y="1760359"/>
            <a:ext cx="174977" cy="91132"/>
          </a:xfrm>
          <a:custGeom>
            <a:avLst/>
            <a:gdLst/>
            <a:ahLst/>
            <a:cxnLst/>
            <a:rect l="l" t="t" r="r" b="b"/>
            <a:pathLst>
              <a:path w="174977" h="91132">
                <a:moveTo>
                  <a:pt x="174977" y="0"/>
                </a:moveTo>
                <a:lnTo>
                  <a:pt x="0" y="0"/>
                </a:lnTo>
                <a:lnTo>
                  <a:pt x="0" y="91132"/>
                </a:lnTo>
                <a:lnTo>
                  <a:pt x="174977" y="91132"/>
                </a:lnTo>
                <a:lnTo>
                  <a:pt x="17497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85646" y="2382473"/>
            <a:ext cx="182585" cy="39241"/>
          </a:xfrm>
          <a:custGeom>
            <a:avLst/>
            <a:gdLst/>
            <a:ahLst/>
            <a:cxnLst/>
            <a:rect l="l" t="t" r="r" b="b"/>
            <a:pathLst>
              <a:path w="182585" h="39241">
                <a:moveTo>
                  <a:pt x="0" y="39241"/>
                </a:moveTo>
                <a:lnTo>
                  <a:pt x="182585" y="39241"/>
                </a:lnTo>
                <a:lnTo>
                  <a:pt x="182585" y="0"/>
                </a:lnTo>
                <a:lnTo>
                  <a:pt x="0" y="0"/>
                </a:lnTo>
                <a:lnTo>
                  <a:pt x="0" y="39241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34502" y="2648276"/>
            <a:ext cx="182585" cy="31647"/>
          </a:xfrm>
          <a:custGeom>
            <a:avLst/>
            <a:gdLst/>
            <a:ahLst/>
            <a:cxnLst/>
            <a:rect l="l" t="t" r="r" b="b"/>
            <a:pathLst>
              <a:path w="182585" h="31647">
                <a:moveTo>
                  <a:pt x="0" y="31647"/>
                </a:moveTo>
                <a:lnTo>
                  <a:pt x="182585" y="31647"/>
                </a:lnTo>
                <a:lnTo>
                  <a:pt x="182585" y="0"/>
                </a:lnTo>
                <a:lnTo>
                  <a:pt x="0" y="0"/>
                </a:lnTo>
                <a:lnTo>
                  <a:pt x="0" y="31647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90966" y="3009642"/>
            <a:ext cx="182585" cy="0"/>
          </a:xfrm>
          <a:custGeom>
            <a:avLst/>
            <a:gdLst/>
            <a:ahLst/>
            <a:cxnLst/>
            <a:rect l="l" t="t" r="r" b="b"/>
            <a:pathLst>
              <a:path w="182585">
                <a:moveTo>
                  <a:pt x="0" y="0"/>
                </a:moveTo>
                <a:lnTo>
                  <a:pt x="182585" y="0"/>
                </a:lnTo>
              </a:path>
            </a:pathLst>
          </a:custGeom>
          <a:ln w="8864">
            <a:solidFill>
              <a:srgbClr val="EC7C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39822" y="2979265"/>
            <a:ext cx="182585" cy="0"/>
          </a:xfrm>
          <a:custGeom>
            <a:avLst/>
            <a:gdLst/>
            <a:ahLst/>
            <a:cxnLst/>
            <a:rect l="l" t="t" r="r" b="b"/>
            <a:pathLst>
              <a:path w="182585">
                <a:moveTo>
                  <a:pt x="0" y="0"/>
                </a:moveTo>
                <a:lnTo>
                  <a:pt x="182585" y="0"/>
                </a:lnTo>
              </a:path>
            </a:pathLst>
          </a:custGeom>
          <a:ln w="8864">
            <a:solidFill>
              <a:srgbClr val="EC7C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3015" y="3062802"/>
            <a:ext cx="4062528" cy="0"/>
          </a:xfrm>
          <a:custGeom>
            <a:avLst/>
            <a:gdLst/>
            <a:ahLst/>
            <a:cxnLst/>
            <a:rect l="l" t="t" r="r" b="b"/>
            <a:pathLst>
              <a:path w="4062528">
                <a:moveTo>
                  <a:pt x="0" y="0"/>
                </a:moveTo>
                <a:lnTo>
                  <a:pt x="4062528" y="0"/>
                </a:lnTo>
              </a:path>
            </a:pathLst>
          </a:custGeom>
          <a:ln w="7601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54025" y="2924454"/>
            <a:ext cx="132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75937" y="2572582"/>
            <a:ext cx="1854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28280" y="2478286"/>
            <a:ext cx="1854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183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80306" y="2392217"/>
            <a:ext cx="18605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214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32585" y="2384306"/>
            <a:ext cx="1854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217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84992" y="2671309"/>
            <a:ext cx="1854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67829" y="2798198"/>
            <a:ext cx="1320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69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42533" y="2940592"/>
            <a:ext cx="8382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59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350" baseline="-12345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350" baseline="-12345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372135" y="2952300"/>
            <a:ext cx="1320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8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350" spc="-330" baseline="21604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54025" y="2791236"/>
            <a:ext cx="132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06368" y="2035269"/>
            <a:ext cx="1320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42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58711" y="1859967"/>
            <a:ext cx="1320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37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10737" y="1711624"/>
            <a:ext cx="132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28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63143" y="1730230"/>
            <a:ext cx="1320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38246" y="2329563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90526" y="2591252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7383" y="2986474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59374" y="2705483"/>
            <a:ext cx="1473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1365" y="2424492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1365" y="2143489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01365" y="1862498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01365" y="1581507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01365" y="1300517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91578" y="3135197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43921" y="3135197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96200" y="3135197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48226" y="3135197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00633" y="3135197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953039" y="3135197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405065" y="3135197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57345" y="3135197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09752" y="3135197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62009" y="1004778"/>
            <a:ext cx="230759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Д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с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п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1350" spc="-10" dirty="0">
                <a:solidFill>
                  <a:srgbClr val="5B9BD4"/>
                </a:solidFill>
                <a:latin typeface="Calibri"/>
                <a:cs typeface="Calibri"/>
              </a:rPr>
              <a:t>ћ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1350" spc="8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к</a:t>
            </a:r>
            <a:r>
              <a:rPr sz="1350" spc="5" dirty="0">
                <a:solidFill>
                  <a:srgbClr val="5B9BD4"/>
                </a:solidFill>
                <a:latin typeface="Calibri"/>
                <a:cs typeface="Calibri"/>
              </a:rPr>
              <a:t>р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д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15" dirty="0">
                <a:solidFill>
                  <a:srgbClr val="5B9BD4"/>
                </a:solidFill>
                <a:latin typeface="Calibri"/>
                <a:cs typeface="Calibri"/>
              </a:rPr>
              <a:t>т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50" spc="11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по</a:t>
            </a:r>
            <a:r>
              <a:rPr sz="1350" spc="-1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5B9BD4"/>
                </a:solidFill>
                <a:latin typeface="Calibri"/>
                <a:cs typeface="Calibri"/>
              </a:rPr>
              <a:t>г</a:t>
            </a:r>
            <a:r>
              <a:rPr sz="1350" spc="-55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д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-10" dirty="0">
                <a:solidFill>
                  <a:srgbClr val="5B9BD4"/>
                </a:solidFill>
                <a:latin typeface="Calibri"/>
                <a:cs typeface="Calibri"/>
              </a:rPr>
              <a:t>н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r>
              <a:rPr sz="1350" spc="30" dirty="0">
                <a:solidFill>
                  <a:srgbClr val="5B9BD4"/>
                </a:solidFill>
                <a:latin typeface="Calibri"/>
                <a:cs typeface="Calibri"/>
              </a:rPr>
              <a:t>м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996641" y="3431128"/>
            <a:ext cx="60861" cy="68349"/>
          </a:xfrm>
          <a:custGeom>
            <a:avLst/>
            <a:gdLst/>
            <a:ahLst/>
            <a:cxnLst/>
            <a:rect l="l" t="t" r="r" b="b"/>
            <a:pathLst>
              <a:path w="60861" h="68349">
                <a:moveTo>
                  <a:pt x="0" y="68349"/>
                </a:moveTo>
                <a:lnTo>
                  <a:pt x="60861" y="68349"/>
                </a:lnTo>
                <a:lnTo>
                  <a:pt x="60861" y="0"/>
                </a:lnTo>
                <a:lnTo>
                  <a:pt x="0" y="0"/>
                </a:lnTo>
                <a:lnTo>
                  <a:pt x="0" y="6834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072698" y="3388025"/>
            <a:ext cx="47625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Г</a:t>
            </a:r>
            <a:r>
              <a:rPr sz="900" spc="15" dirty="0">
                <a:solidFill>
                  <a:srgbClr val="585858"/>
                </a:solidFill>
                <a:latin typeface="Calibri"/>
                <a:cs typeface="Calibri"/>
              </a:rPr>
              <a:t>л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ав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иц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643298" y="3431128"/>
            <a:ext cx="60861" cy="68349"/>
          </a:xfrm>
          <a:custGeom>
            <a:avLst/>
            <a:gdLst/>
            <a:ahLst/>
            <a:cxnLst/>
            <a:rect l="l" t="t" r="r" b="b"/>
            <a:pathLst>
              <a:path w="60861" h="68349">
                <a:moveTo>
                  <a:pt x="0" y="68349"/>
                </a:moveTo>
                <a:lnTo>
                  <a:pt x="60861" y="68349"/>
                </a:lnTo>
                <a:lnTo>
                  <a:pt x="60861" y="0"/>
                </a:lnTo>
                <a:lnTo>
                  <a:pt x="0" y="0"/>
                </a:lnTo>
                <a:lnTo>
                  <a:pt x="0" y="6834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725061" y="3388025"/>
            <a:ext cx="36957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м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33171" y="3841958"/>
            <a:ext cx="4564638" cy="2735500"/>
          </a:xfrm>
          <a:custGeom>
            <a:avLst/>
            <a:gdLst/>
            <a:ahLst/>
            <a:cxnLst/>
            <a:rect l="l" t="t" r="r" b="b"/>
            <a:pathLst>
              <a:path w="4564638" h="2735500">
                <a:moveTo>
                  <a:pt x="0" y="2735500"/>
                </a:moveTo>
                <a:lnTo>
                  <a:pt x="4564638" y="2735500"/>
                </a:lnTo>
                <a:lnTo>
                  <a:pt x="4564638" y="0"/>
                </a:lnTo>
                <a:lnTo>
                  <a:pt x="0" y="0"/>
                </a:lnTo>
                <a:lnTo>
                  <a:pt x="0" y="2735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21910" y="5715014"/>
            <a:ext cx="1335156" cy="0"/>
          </a:xfrm>
          <a:custGeom>
            <a:avLst/>
            <a:gdLst/>
            <a:ahLst/>
            <a:cxnLst/>
            <a:rect l="l" t="t" r="r" b="b"/>
            <a:pathLst>
              <a:path w="1335156">
                <a:moveTo>
                  <a:pt x="0" y="0"/>
                </a:moveTo>
                <a:lnTo>
                  <a:pt x="1335156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43723" y="5715014"/>
            <a:ext cx="349955" cy="0"/>
          </a:xfrm>
          <a:custGeom>
            <a:avLst/>
            <a:gdLst/>
            <a:ahLst/>
            <a:cxnLst/>
            <a:rect l="l" t="t" r="r" b="b"/>
            <a:pathLst>
              <a:path w="349955">
                <a:moveTo>
                  <a:pt x="0" y="0"/>
                </a:moveTo>
                <a:lnTo>
                  <a:pt x="34995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65535" y="5715014"/>
            <a:ext cx="342347" cy="0"/>
          </a:xfrm>
          <a:custGeom>
            <a:avLst/>
            <a:gdLst/>
            <a:ahLst/>
            <a:cxnLst/>
            <a:rect l="l" t="t" r="r" b="b"/>
            <a:pathLst>
              <a:path w="342347">
                <a:moveTo>
                  <a:pt x="0" y="0"/>
                </a:moveTo>
                <a:lnTo>
                  <a:pt x="342347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79740" y="5715014"/>
            <a:ext cx="349955" cy="0"/>
          </a:xfrm>
          <a:custGeom>
            <a:avLst/>
            <a:gdLst/>
            <a:ahLst/>
            <a:cxnLst/>
            <a:rect l="l" t="t" r="r" b="b"/>
            <a:pathLst>
              <a:path w="349955">
                <a:moveTo>
                  <a:pt x="0" y="0"/>
                </a:moveTo>
                <a:lnTo>
                  <a:pt x="34995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01552" y="5715014"/>
            <a:ext cx="349955" cy="0"/>
          </a:xfrm>
          <a:custGeom>
            <a:avLst/>
            <a:gdLst/>
            <a:ahLst/>
            <a:cxnLst/>
            <a:rect l="l" t="t" r="r" b="b"/>
            <a:pathLst>
              <a:path w="349955">
                <a:moveTo>
                  <a:pt x="0" y="0"/>
                </a:moveTo>
                <a:lnTo>
                  <a:pt x="34995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4539" y="5715014"/>
            <a:ext cx="171173" cy="0"/>
          </a:xfrm>
          <a:custGeom>
            <a:avLst/>
            <a:gdLst/>
            <a:ahLst/>
            <a:cxnLst/>
            <a:rect l="l" t="t" r="r" b="b"/>
            <a:pathLst>
              <a:path w="171173">
                <a:moveTo>
                  <a:pt x="0" y="0"/>
                </a:moveTo>
                <a:lnTo>
                  <a:pt x="171173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43723" y="5433865"/>
            <a:ext cx="1913343" cy="0"/>
          </a:xfrm>
          <a:custGeom>
            <a:avLst/>
            <a:gdLst/>
            <a:ahLst/>
            <a:cxnLst/>
            <a:rect l="l" t="t" r="r" b="b"/>
            <a:pathLst>
              <a:path w="1913343">
                <a:moveTo>
                  <a:pt x="0" y="0"/>
                </a:moveTo>
                <a:lnTo>
                  <a:pt x="1913343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65535" y="5433865"/>
            <a:ext cx="342347" cy="0"/>
          </a:xfrm>
          <a:custGeom>
            <a:avLst/>
            <a:gdLst/>
            <a:ahLst/>
            <a:cxnLst/>
            <a:rect l="l" t="t" r="r" b="b"/>
            <a:pathLst>
              <a:path w="342347">
                <a:moveTo>
                  <a:pt x="0" y="0"/>
                </a:moveTo>
                <a:lnTo>
                  <a:pt x="342347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79740" y="5433865"/>
            <a:ext cx="349955" cy="0"/>
          </a:xfrm>
          <a:custGeom>
            <a:avLst/>
            <a:gdLst/>
            <a:ahLst/>
            <a:cxnLst/>
            <a:rect l="l" t="t" r="r" b="b"/>
            <a:pathLst>
              <a:path w="349955">
                <a:moveTo>
                  <a:pt x="0" y="0"/>
                </a:moveTo>
                <a:lnTo>
                  <a:pt x="34995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01552" y="5433865"/>
            <a:ext cx="349955" cy="0"/>
          </a:xfrm>
          <a:custGeom>
            <a:avLst/>
            <a:gdLst/>
            <a:ahLst/>
            <a:cxnLst/>
            <a:rect l="l" t="t" r="r" b="b"/>
            <a:pathLst>
              <a:path w="349955">
                <a:moveTo>
                  <a:pt x="0" y="0"/>
                </a:moveTo>
                <a:lnTo>
                  <a:pt x="34995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4539" y="5433865"/>
            <a:ext cx="171173" cy="0"/>
          </a:xfrm>
          <a:custGeom>
            <a:avLst/>
            <a:gdLst/>
            <a:ahLst/>
            <a:cxnLst/>
            <a:rect l="l" t="t" r="r" b="b"/>
            <a:pathLst>
              <a:path w="171173">
                <a:moveTo>
                  <a:pt x="0" y="0"/>
                </a:moveTo>
                <a:lnTo>
                  <a:pt x="171173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65535" y="5152717"/>
            <a:ext cx="2491531" cy="0"/>
          </a:xfrm>
          <a:custGeom>
            <a:avLst/>
            <a:gdLst/>
            <a:ahLst/>
            <a:cxnLst/>
            <a:rect l="l" t="t" r="r" b="b"/>
            <a:pathLst>
              <a:path w="2491531">
                <a:moveTo>
                  <a:pt x="0" y="0"/>
                </a:moveTo>
                <a:lnTo>
                  <a:pt x="2491531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79740" y="5152717"/>
            <a:ext cx="349955" cy="0"/>
          </a:xfrm>
          <a:custGeom>
            <a:avLst/>
            <a:gdLst/>
            <a:ahLst/>
            <a:cxnLst/>
            <a:rect l="l" t="t" r="r" b="b"/>
            <a:pathLst>
              <a:path w="349955">
                <a:moveTo>
                  <a:pt x="0" y="0"/>
                </a:moveTo>
                <a:lnTo>
                  <a:pt x="34995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01552" y="5152717"/>
            <a:ext cx="349955" cy="0"/>
          </a:xfrm>
          <a:custGeom>
            <a:avLst/>
            <a:gdLst/>
            <a:ahLst/>
            <a:cxnLst/>
            <a:rect l="l" t="t" r="r" b="b"/>
            <a:pathLst>
              <a:path w="349955">
                <a:moveTo>
                  <a:pt x="0" y="0"/>
                </a:moveTo>
                <a:lnTo>
                  <a:pt x="34995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4539" y="5152717"/>
            <a:ext cx="171173" cy="0"/>
          </a:xfrm>
          <a:custGeom>
            <a:avLst/>
            <a:gdLst/>
            <a:ahLst/>
            <a:cxnLst/>
            <a:rect l="l" t="t" r="r" b="b"/>
            <a:pathLst>
              <a:path w="171173">
                <a:moveTo>
                  <a:pt x="0" y="0"/>
                </a:moveTo>
                <a:lnTo>
                  <a:pt x="171173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65535" y="4871568"/>
            <a:ext cx="2491531" cy="0"/>
          </a:xfrm>
          <a:custGeom>
            <a:avLst/>
            <a:gdLst/>
            <a:ahLst/>
            <a:cxnLst/>
            <a:rect l="l" t="t" r="r" b="b"/>
            <a:pathLst>
              <a:path w="2491531">
                <a:moveTo>
                  <a:pt x="0" y="0"/>
                </a:moveTo>
                <a:lnTo>
                  <a:pt x="2491531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79740" y="4871568"/>
            <a:ext cx="349955" cy="0"/>
          </a:xfrm>
          <a:custGeom>
            <a:avLst/>
            <a:gdLst/>
            <a:ahLst/>
            <a:cxnLst/>
            <a:rect l="l" t="t" r="r" b="b"/>
            <a:pathLst>
              <a:path w="349955">
                <a:moveTo>
                  <a:pt x="0" y="0"/>
                </a:moveTo>
                <a:lnTo>
                  <a:pt x="34995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01552" y="4871568"/>
            <a:ext cx="349955" cy="0"/>
          </a:xfrm>
          <a:custGeom>
            <a:avLst/>
            <a:gdLst/>
            <a:ahLst/>
            <a:cxnLst/>
            <a:rect l="l" t="t" r="r" b="b"/>
            <a:pathLst>
              <a:path w="349955">
                <a:moveTo>
                  <a:pt x="0" y="0"/>
                </a:moveTo>
                <a:lnTo>
                  <a:pt x="349955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4539" y="4871568"/>
            <a:ext cx="171173" cy="0"/>
          </a:xfrm>
          <a:custGeom>
            <a:avLst/>
            <a:gdLst/>
            <a:ahLst/>
            <a:cxnLst/>
            <a:rect l="l" t="t" r="r" b="b"/>
            <a:pathLst>
              <a:path w="171173">
                <a:moveTo>
                  <a:pt x="0" y="0"/>
                </a:moveTo>
                <a:lnTo>
                  <a:pt x="171173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4539" y="4590419"/>
            <a:ext cx="4062528" cy="0"/>
          </a:xfrm>
          <a:custGeom>
            <a:avLst/>
            <a:gdLst/>
            <a:ahLst/>
            <a:cxnLst/>
            <a:rect l="l" t="t" r="r" b="b"/>
            <a:pathLst>
              <a:path w="4062528">
                <a:moveTo>
                  <a:pt x="0" y="0"/>
                </a:moveTo>
                <a:lnTo>
                  <a:pt x="406252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4539" y="4309271"/>
            <a:ext cx="4062528" cy="0"/>
          </a:xfrm>
          <a:custGeom>
            <a:avLst/>
            <a:gdLst/>
            <a:ahLst/>
            <a:cxnLst/>
            <a:rect l="l" t="t" r="r" b="b"/>
            <a:pathLst>
              <a:path w="4062528">
                <a:moveTo>
                  <a:pt x="0" y="0"/>
                </a:moveTo>
                <a:lnTo>
                  <a:pt x="406252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5713" y="5095727"/>
            <a:ext cx="235839" cy="896636"/>
          </a:xfrm>
          <a:custGeom>
            <a:avLst/>
            <a:gdLst/>
            <a:ahLst/>
            <a:cxnLst/>
            <a:rect l="l" t="t" r="r" b="b"/>
            <a:pathLst>
              <a:path w="235839" h="896636">
                <a:moveTo>
                  <a:pt x="235839" y="0"/>
                </a:moveTo>
                <a:lnTo>
                  <a:pt x="0" y="0"/>
                </a:lnTo>
                <a:lnTo>
                  <a:pt x="0" y="896636"/>
                </a:lnTo>
                <a:lnTo>
                  <a:pt x="235839" y="896636"/>
                </a:lnTo>
                <a:lnTo>
                  <a:pt x="235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51508" y="4974149"/>
            <a:ext cx="228231" cy="1018214"/>
          </a:xfrm>
          <a:custGeom>
            <a:avLst/>
            <a:gdLst/>
            <a:ahLst/>
            <a:cxnLst/>
            <a:rect l="l" t="t" r="r" b="b"/>
            <a:pathLst>
              <a:path w="228231" h="1018214">
                <a:moveTo>
                  <a:pt x="228231" y="0"/>
                </a:moveTo>
                <a:lnTo>
                  <a:pt x="0" y="0"/>
                </a:lnTo>
                <a:lnTo>
                  <a:pt x="0" y="1018214"/>
                </a:lnTo>
                <a:lnTo>
                  <a:pt x="228231" y="1018214"/>
                </a:lnTo>
                <a:lnTo>
                  <a:pt x="22823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29695" y="5027340"/>
            <a:ext cx="235839" cy="965023"/>
          </a:xfrm>
          <a:custGeom>
            <a:avLst/>
            <a:gdLst/>
            <a:ahLst/>
            <a:cxnLst/>
            <a:rect l="l" t="t" r="r" b="b"/>
            <a:pathLst>
              <a:path w="235839" h="965023">
                <a:moveTo>
                  <a:pt x="235839" y="0"/>
                </a:moveTo>
                <a:lnTo>
                  <a:pt x="0" y="0"/>
                </a:lnTo>
                <a:lnTo>
                  <a:pt x="0" y="965023"/>
                </a:lnTo>
                <a:lnTo>
                  <a:pt x="235839" y="965023"/>
                </a:lnTo>
                <a:lnTo>
                  <a:pt x="235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07883" y="5650426"/>
            <a:ext cx="235839" cy="341937"/>
          </a:xfrm>
          <a:custGeom>
            <a:avLst/>
            <a:gdLst/>
            <a:ahLst/>
            <a:cxnLst/>
            <a:rect l="l" t="t" r="r" b="b"/>
            <a:pathLst>
              <a:path w="235839" h="341937">
                <a:moveTo>
                  <a:pt x="235839" y="0"/>
                </a:moveTo>
                <a:lnTo>
                  <a:pt x="0" y="0"/>
                </a:lnTo>
                <a:lnTo>
                  <a:pt x="0" y="341937"/>
                </a:lnTo>
                <a:lnTo>
                  <a:pt x="235839" y="341937"/>
                </a:lnTo>
                <a:lnTo>
                  <a:pt x="235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93678" y="5916378"/>
            <a:ext cx="228231" cy="75986"/>
          </a:xfrm>
          <a:custGeom>
            <a:avLst/>
            <a:gdLst/>
            <a:ahLst/>
            <a:cxnLst/>
            <a:rect l="l" t="t" r="r" b="b"/>
            <a:pathLst>
              <a:path w="228231" h="75986">
                <a:moveTo>
                  <a:pt x="228231" y="0"/>
                </a:moveTo>
                <a:lnTo>
                  <a:pt x="0" y="0"/>
                </a:lnTo>
                <a:lnTo>
                  <a:pt x="0" y="75986"/>
                </a:lnTo>
                <a:lnTo>
                  <a:pt x="228231" y="75986"/>
                </a:lnTo>
                <a:lnTo>
                  <a:pt x="22823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5713" y="4761388"/>
            <a:ext cx="235839" cy="334339"/>
          </a:xfrm>
          <a:custGeom>
            <a:avLst/>
            <a:gdLst/>
            <a:ahLst/>
            <a:cxnLst/>
            <a:rect l="l" t="t" r="r" b="b"/>
            <a:pathLst>
              <a:path w="235839" h="334339">
                <a:moveTo>
                  <a:pt x="235839" y="0"/>
                </a:moveTo>
                <a:lnTo>
                  <a:pt x="0" y="0"/>
                </a:lnTo>
                <a:lnTo>
                  <a:pt x="0" y="334339"/>
                </a:lnTo>
                <a:lnTo>
                  <a:pt x="235839" y="334339"/>
                </a:lnTo>
                <a:lnTo>
                  <a:pt x="23583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51508" y="4632212"/>
            <a:ext cx="228231" cy="341937"/>
          </a:xfrm>
          <a:custGeom>
            <a:avLst/>
            <a:gdLst/>
            <a:ahLst/>
            <a:cxnLst/>
            <a:rect l="l" t="t" r="r" b="b"/>
            <a:pathLst>
              <a:path w="228231" h="341937">
                <a:moveTo>
                  <a:pt x="228231" y="0"/>
                </a:moveTo>
                <a:lnTo>
                  <a:pt x="0" y="0"/>
                </a:lnTo>
                <a:lnTo>
                  <a:pt x="0" y="341937"/>
                </a:lnTo>
                <a:lnTo>
                  <a:pt x="228231" y="341937"/>
                </a:lnTo>
                <a:lnTo>
                  <a:pt x="22823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29695" y="4685402"/>
            <a:ext cx="235839" cy="341937"/>
          </a:xfrm>
          <a:custGeom>
            <a:avLst/>
            <a:gdLst/>
            <a:ahLst/>
            <a:cxnLst/>
            <a:rect l="l" t="t" r="r" b="b"/>
            <a:pathLst>
              <a:path w="235839" h="341937">
                <a:moveTo>
                  <a:pt x="235839" y="0"/>
                </a:moveTo>
                <a:lnTo>
                  <a:pt x="0" y="0"/>
                </a:lnTo>
                <a:lnTo>
                  <a:pt x="0" y="341937"/>
                </a:lnTo>
                <a:lnTo>
                  <a:pt x="235839" y="341937"/>
                </a:lnTo>
                <a:lnTo>
                  <a:pt x="23583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07883" y="5316087"/>
            <a:ext cx="235839" cy="334339"/>
          </a:xfrm>
          <a:custGeom>
            <a:avLst/>
            <a:gdLst/>
            <a:ahLst/>
            <a:cxnLst/>
            <a:rect l="l" t="t" r="r" b="b"/>
            <a:pathLst>
              <a:path w="235839" h="334339">
                <a:moveTo>
                  <a:pt x="235839" y="0"/>
                </a:moveTo>
                <a:lnTo>
                  <a:pt x="0" y="0"/>
                </a:lnTo>
                <a:lnTo>
                  <a:pt x="0" y="334339"/>
                </a:lnTo>
                <a:lnTo>
                  <a:pt x="235839" y="334339"/>
                </a:lnTo>
                <a:lnTo>
                  <a:pt x="23583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93678" y="5582039"/>
            <a:ext cx="228231" cy="334339"/>
          </a:xfrm>
          <a:custGeom>
            <a:avLst/>
            <a:gdLst/>
            <a:ahLst/>
            <a:cxnLst/>
            <a:rect l="l" t="t" r="r" b="b"/>
            <a:pathLst>
              <a:path w="228231" h="334339">
                <a:moveTo>
                  <a:pt x="228231" y="0"/>
                </a:moveTo>
                <a:lnTo>
                  <a:pt x="0" y="0"/>
                </a:lnTo>
                <a:lnTo>
                  <a:pt x="0" y="334339"/>
                </a:lnTo>
                <a:lnTo>
                  <a:pt x="228231" y="334339"/>
                </a:lnTo>
                <a:lnTo>
                  <a:pt x="22823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71866" y="5965768"/>
            <a:ext cx="228231" cy="0"/>
          </a:xfrm>
          <a:custGeom>
            <a:avLst/>
            <a:gdLst/>
            <a:ahLst/>
            <a:cxnLst/>
            <a:rect l="l" t="t" r="r" b="b"/>
            <a:pathLst>
              <a:path w="228231">
                <a:moveTo>
                  <a:pt x="0" y="0"/>
                </a:moveTo>
                <a:lnTo>
                  <a:pt x="228231" y="0"/>
                </a:lnTo>
              </a:path>
            </a:pathLst>
          </a:custGeom>
          <a:ln w="54460">
            <a:solidFill>
              <a:srgbClr val="EC7C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50054" y="5908779"/>
            <a:ext cx="235839" cy="83584"/>
          </a:xfrm>
          <a:custGeom>
            <a:avLst/>
            <a:gdLst/>
            <a:ahLst/>
            <a:cxnLst/>
            <a:rect l="l" t="t" r="r" b="b"/>
            <a:pathLst>
              <a:path w="235839" h="83584">
                <a:moveTo>
                  <a:pt x="235839" y="0"/>
                </a:moveTo>
                <a:lnTo>
                  <a:pt x="0" y="0"/>
                </a:lnTo>
                <a:lnTo>
                  <a:pt x="0" y="83584"/>
                </a:lnTo>
                <a:lnTo>
                  <a:pt x="235839" y="83584"/>
                </a:lnTo>
                <a:lnTo>
                  <a:pt x="23583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4539" y="5996163"/>
            <a:ext cx="4062528" cy="0"/>
          </a:xfrm>
          <a:custGeom>
            <a:avLst/>
            <a:gdLst/>
            <a:ahLst/>
            <a:cxnLst/>
            <a:rect l="l" t="t" r="r" b="b"/>
            <a:pathLst>
              <a:path w="4062528">
                <a:moveTo>
                  <a:pt x="0" y="0"/>
                </a:moveTo>
                <a:lnTo>
                  <a:pt x="4062528" y="0"/>
                </a:lnTo>
              </a:path>
            </a:pathLst>
          </a:custGeom>
          <a:ln w="7606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789783" y="5472488"/>
            <a:ext cx="1854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371141" y="5410116"/>
            <a:ext cx="18605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182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952879" y="5436711"/>
            <a:ext cx="1854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173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778408" y="5749520"/>
            <a:ext cx="982344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850" algn="r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62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3"/>
              </a:spcBef>
            </a:pPr>
            <a:endParaRPr sz="1400"/>
          </a:p>
          <a:p>
            <a:pPr marL="154940">
              <a:lnSpc>
                <a:spcPct val="100000"/>
              </a:lnSpc>
              <a:tabLst>
                <a:tab pos="735965" algn="l"/>
              </a:tabLst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	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11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sz="900" spc="-55" dirty="0">
                <a:solidFill>
                  <a:srgbClr val="585858"/>
                </a:solidFill>
                <a:latin typeface="Calibri"/>
                <a:cs typeface="Calibri"/>
              </a:rPr>
              <a:t>М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9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585858"/>
                </a:solidFill>
                <a:latin typeface="Calibri"/>
                <a:cs typeface="Calibri"/>
              </a:rPr>
              <a:t>Ф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ј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146278" y="5884079"/>
            <a:ext cx="1320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20214" y="4853897"/>
            <a:ext cx="1320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401572" y="4729153"/>
            <a:ext cx="132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983183" y="4781963"/>
            <a:ext cx="1320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564667" y="5407583"/>
            <a:ext cx="1320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146278" y="5677017"/>
            <a:ext cx="1320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727636" y="5894527"/>
            <a:ext cx="1320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308993" y="5880280"/>
            <a:ext cx="132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18906" y="5916057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60898" y="5634908"/>
            <a:ext cx="1473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02889" y="5353759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02889" y="5072611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02889" y="4791462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02889" y="4510313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02889" y="4229165"/>
            <a:ext cx="1981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57767" y="6064863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339125" y="6064863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083514" y="6064863"/>
            <a:ext cx="2597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665125" y="6064863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246483" y="6064863"/>
            <a:ext cx="2584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spc="-4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683692" y="3933291"/>
            <a:ext cx="1668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>
                <a:solidFill>
                  <a:srgbClr val="5B9BD4"/>
                </a:solidFill>
                <a:latin typeface="Calibri"/>
                <a:cs typeface="Calibri"/>
              </a:rPr>
              <a:t>П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л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ан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о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тп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л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ате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350" spc="25" dirty="0">
                <a:solidFill>
                  <a:srgbClr val="5B9BD4"/>
                </a:solidFill>
                <a:latin typeface="Calibri"/>
                <a:cs typeface="Calibri"/>
              </a:rPr>
              <a:t>к</a:t>
            </a:r>
            <a:r>
              <a:rPr sz="1350" dirty="0">
                <a:solidFill>
                  <a:srgbClr val="5B9BD4"/>
                </a:solidFill>
                <a:latin typeface="Calibri"/>
                <a:cs typeface="Calibri"/>
              </a:rPr>
              <a:t>р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1350" spc="20" dirty="0">
                <a:solidFill>
                  <a:srgbClr val="5B9BD4"/>
                </a:solidFill>
                <a:latin typeface="Calibri"/>
                <a:cs typeface="Calibri"/>
              </a:rPr>
              <a:t>д</a:t>
            </a:r>
            <a:r>
              <a:rPr sz="1350" spc="-20" dirty="0">
                <a:solidFill>
                  <a:srgbClr val="5B9BD4"/>
                </a:solidFill>
                <a:latin typeface="Calibri"/>
                <a:cs typeface="Calibri"/>
              </a:rPr>
              <a:t>и</a:t>
            </a:r>
            <a:r>
              <a:rPr sz="1350" spc="10" dirty="0">
                <a:solidFill>
                  <a:srgbClr val="5B9BD4"/>
                </a:solidFill>
                <a:latin typeface="Calibri"/>
                <a:cs typeface="Calibri"/>
              </a:rPr>
              <a:t>та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701464" y="6364696"/>
            <a:ext cx="60861" cy="60788"/>
          </a:xfrm>
          <a:custGeom>
            <a:avLst/>
            <a:gdLst/>
            <a:ahLst/>
            <a:cxnLst/>
            <a:rect l="l" t="t" r="r" b="b"/>
            <a:pathLst>
              <a:path w="60861" h="60788">
                <a:moveTo>
                  <a:pt x="0" y="60788"/>
                </a:moveTo>
                <a:lnTo>
                  <a:pt x="60861" y="60788"/>
                </a:lnTo>
                <a:lnTo>
                  <a:pt x="60861" y="0"/>
                </a:lnTo>
                <a:lnTo>
                  <a:pt x="0" y="0"/>
                </a:lnTo>
                <a:lnTo>
                  <a:pt x="0" y="607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90469" y="6364696"/>
            <a:ext cx="60861" cy="60788"/>
          </a:xfrm>
          <a:custGeom>
            <a:avLst/>
            <a:gdLst/>
            <a:ahLst/>
            <a:cxnLst/>
            <a:rect l="l" t="t" r="r" b="b"/>
            <a:pathLst>
              <a:path w="60861" h="60788">
                <a:moveTo>
                  <a:pt x="0" y="60788"/>
                </a:moveTo>
                <a:lnTo>
                  <a:pt x="60861" y="60788"/>
                </a:lnTo>
                <a:lnTo>
                  <a:pt x="60861" y="0"/>
                </a:lnTo>
                <a:lnTo>
                  <a:pt x="0" y="0"/>
                </a:lnTo>
                <a:lnTo>
                  <a:pt x="0" y="6078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2768427" y="6317833"/>
            <a:ext cx="62103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Ј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П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Срб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ј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ага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2" name="object 1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>
                <a:solidFill>
                  <a:srgbClr val="404040"/>
                </a:solidFill>
                <a:latin typeface="Arial"/>
                <a:cs typeface="Arial"/>
              </a:rPr>
              <a:t>9</a:t>
            </a:fld>
            <a:endParaRPr sz="9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14706" y="1737353"/>
            <a:ext cx="118745" cy="667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У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м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л</a:t>
            </a:r>
            <a:r>
              <a:rPr sz="700" spc="-5" dirty="0">
                <a:latin typeface="Arial"/>
                <a:cs typeface="Arial"/>
              </a:rPr>
              <a:t>ио</a:t>
            </a:r>
            <a:r>
              <a:rPr sz="700" dirty="0">
                <a:latin typeface="Arial"/>
                <a:cs typeface="Arial"/>
              </a:rPr>
              <a:t>на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ЕУР</a:t>
            </a:r>
            <a:endParaRPr sz="7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14706" y="5052993"/>
            <a:ext cx="118745" cy="667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У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м</a:t>
            </a:r>
            <a:r>
              <a:rPr sz="700" spc="-5" dirty="0">
                <a:latin typeface="Arial"/>
                <a:cs typeface="Arial"/>
              </a:rPr>
              <a:t>и</a:t>
            </a:r>
            <a:r>
              <a:rPr sz="700" dirty="0">
                <a:latin typeface="Arial"/>
                <a:cs typeface="Arial"/>
              </a:rPr>
              <a:t>л</a:t>
            </a:r>
            <a:r>
              <a:rPr sz="700" spc="-5" dirty="0">
                <a:latin typeface="Arial"/>
                <a:cs typeface="Arial"/>
              </a:rPr>
              <a:t>ио</a:t>
            </a:r>
            <a:r>
              <a:rPr sz="700" dirty="0">
                <a:latin typeface="Arial"/>
                <a:cs typeface="Arial"/>
              </a:rPr>
              <a:t>на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ЕУР</a:t>
            </a:r>
            <a:endParaRPr sz="7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956428" y="860171"/>
            <a:ext cx="3787140" cy="238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пери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ду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2013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–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2021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пно</a:t>
            </a:r>
            <a:r>
              <a:rPr sz="15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ће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бити 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тпл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ћено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ЕУ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9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95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милиона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ц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 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ЕУ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1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59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милиона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ам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по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500" spc="-4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тим кр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дити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endParaRPr sz="1500">
              <a:latin typeface="Arial"/>
              <a:cs typeface="Arial"/>
            </a:endParaRPr>
          </a:p>
          <a:p>
            <a:pPr marL="355600" marR="36830" indent="-342900">
              <a:lnSpc>
                <a:spcPct val="100000"/>
              </a:lnSpc>
              <a:spcBef>
                <a:spcPts val="360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016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2017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нај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ећи износ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ЕУ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475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милиона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или 41%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пн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износа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см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тр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ном 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ри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ду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ри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ду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после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2018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дине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пна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ћа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су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20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милиона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или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19%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956428" y="3832605"/>
            <a:ext cx="3844290" cy="257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ду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еморанд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мом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између 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де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епу</a:t>
            </a:r>
            <a:r>
              <a:rPr sz="1500" spc="-7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ли</a:t>
            </a:r>
            <a:r>
              <a:rPr sz="1500" spc="15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Ср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ије 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М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Ф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оји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је п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тпи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ан</a:t>
            </a:r>
            <a:r>
              <a:rPr sz="15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2015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дине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ЈП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Ср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ија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је п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500" spc="-4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еб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тпл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endParaRPr sz="1500">
              <a:latin typeface="Arial"/>
              <a:cs typeface="Arial"/>
            </a:endParaRPr>
          </a:p>
          <a:p>
            <a:pPr marL="355600" marR="44450">
              <a:lnSpc>
                <a:spcPct val="100000"/>
              </a:lnSpc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-45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ла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 у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износу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 Е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6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0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милиона 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дишње</a:t>
            </a:r>
            <a:endParaRPr sz="1500">
              <a:latin typeface="Arial"/>
              <a:cs typeface="Arial"/>
            </a:endParaRPr>
          </a:p>
          <a:p>
            <a:pPr marL="355600" marR="113664" indent="-342900">
              <a:lnSpc>
                <a:spcPct val="100000"/>
              </a:lnSpc>
              <a:spcBef>
                <a:spcPts val="359"/>
              </a:spcBef>
              <a:buClr>
                <a:srgbClr val="0033CC"/>
              </a:buClr>
              <a:buFont typeface="Wingdings"/>
              <a:buChar char=""/>
              <a:tabLst>
                <a:tab pos="354965" algn="l"/>
              </a:tabLst>
            </a:pP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ЈП</a:t>
            </a:r>
            <a:r>
              <a:rPr sz="15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рбија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ас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ће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бити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тр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бна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помоћ Мини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арст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Фин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нсија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к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ом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и нар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дне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 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го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дине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би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 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019 мо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г</a:t>
            </a:r>
            <a:r>
              <a:rPr sz="1500" spc="10" dirty="0">
                <a:solidFill>
                  <a:srgbClr val="0033CC"/>
                </a:solidFill>
                <a:latin typeface="Arial"/>
                <a:cs typeface="Arial"/>
              </a:rPr>
              <a:t>л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 и</a:t>
            </a:r>
            <a:r>
              <a:rPr sz="15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самос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ално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да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тпл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ћ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у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је к</a:t>
            </a:r>
            <a:r>
              <a:rPr sz="1500" spc="5" dirty="0">
                <a:solidFill>
                  <a:srgbClr val="0033CC"/>
                </a:solidFill>
                <a:latin typeface="Arial"/>
                <a:cs typeface="Arial"/>
              </a:rPr>
              <a:t>р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дитне</a:t>
            </a:r>
            <a:r>
              <a:rPr sz="1500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500" spc="-35" dirty="0">
                <a:solidFill>
                  <a:srgbClr val="0033CC"/>
                </a:solidFill>
                <a:latin typeface="Arial"/>
                <a:cs typeface="Arial"/>
              </a:rPr>
              <a:t>б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а</a:t>
            </a:r>
            <a:r>
              <a:rPr sz="1500" spc="-20" dirty="0">
                <a:solidFill>
                  <a:srgbClr val="0033CC"/>
                </a:solidFill>
                <a:latin typeface="Arial"/>
                <a:cs typeface="Arial"/>
              </a:rPr>
              <a:t>в</a:t>
            </a:r>
            <a:r>
              <a:rPr sz="1500" spc="-3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r>
              <a:rPr sz="1500" spc="-15" dirty="0">
                <a:solidFill>
                  <a:srgbClr val="0033CC"/>
                </a:solidFill>
                <a:latin typeface="Arial"/>
                <a:cs typeface="Arial"/>
              </a:rPr>
              <a:t>з</a:t>
            </a:r>
            <a:r>
              <a:rPr sz="1500" dirty="0">
                <a:solidFill>
                  <a:srgbClr val="0033CC"/>
                </a:solidFill>
                <a:latin typeface="Arial"/>
                <a:cs typeface="Arial"/>
              </a:rPr>
              <a:t>е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2791</Words>
  <Application>Microsoft Office PowerPoint</Application>
  <PresentationFormat>On-screen Show (4:3)</PresentationFormat>
  <Paragraphs>902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Пословање ЈП Србијагас у 2015 годину</vt:lpstr>
      <vt:lpstr>Пословање ЈП Србијагас у 2015 годину</vt:lpstr>
      <vt:lpstr>Пословање ЈП Србијагас у 2015 годину</vt:lpstr>
      <vt:lpstr>PowerPoint Presentation</vt:lpstr>
      <vt:lpstr>PowerPoint Presentation</vt:lpstr>
      <vt:lpstr>Број корисника гаса и реализоване количина</vt:lpstr>
      <vt:lpstr>Кредитна задужења</vt:lpstr>
      <vt:lpstr>Нови Закон о Јавним предузећима</vt:lpstr>
      <vt:lpstr>Шта желимо у 2016 и 2017 години</vt:lpstr>
      <vt:lpstr>PowerPoint Presentation</vt:lpstr>
      <vt:lpstr>PowerPoint Presentation</vt:lpstr>
      <vt:lpstr> Извори  гас а  за  Европу  и  зависност  од  Русије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Гасификација Србије - Транспорт</vt:lpstr>
      <vt:lpstr>Гасификација Србије - Дистрибуција</vt:lpstr>
      <vt:lpstr>Стратешки пројекти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Tijana Mejuhas</dc:creator>
  <cp:lastModifiedBy>darko.rezic</cp:lastModifiedBy>
  <cp:revision>1</cp:revision>
  <dcterms:created xsi:type="dcterms:W3CDTF">2016-03-11T10:49:40Z</dcterms:created>
  <dcterms:modified xsi:type="dcterms:W3CDTF">2016-03-11T09:53:30Z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2016-03-11T00:00:00Z</vt:filetime>
  </property>
  <property fmtid="{D5CDD505-2E9C-101B-9397-08002B2CF9AE}" pid="3" name="LastSaved">
    <vt:filetime>2016-03-11T00:00:00Z</vt:filetime>
  </property>
</Properties>
</file>